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61" r:id="rId8"/>
    <p:sldId id="262" r:id="rId9"/>
    <p:sldId id="263" r:id="rId10"/>
    <p:sldId id="264" r:id="rId11"/>
    <p:sldId id="265" r:id="rId12"/>
    <p:sldId id="266" r:id="rId13"/>
    <p:sldId id="268" r:id="rId14"/>
    <p:sldId id="269" r:id="rId15"/>
    <p:sldId id="278" r:id="rId16"/>
    <p:sldId id="270" r:id="rId17"/>
    <p:sldId id="279" r:id="rId18"/>
    <p:sldId id="271" r:id="rId19"/>
    <p:sldId id="272" r:id="rId20"/>
    <p:sldId id="280" r:id="rId21"/>
    <p:sldId id="273" r:id="rId22"/>
    <p:sldId id="281" r:id="rId23"/>
    <p:sldId id="274" r:id="rId24"/>
    <p:sldId id="282" r:id="rId25"/>
    <p:sldId id="275" r:id="rId26"/>
    <p:sldId id="283" r:id="rId27"/>
    <p:sldId id="276" r:id="rId28"/>
    <p:sldId id="277"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703" autoAdjust="0"/>
  </p:normalViewPr>
  <p:slideViewPr>
    <p:cSldViewPr>
      <p:cViewPr varScale="1">
        <p:scale>
          <a:sx n="71" d="100"/>
          <a:sy n="71" d="100"/>
        </p:scale>
        <p:origin x="-135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8AD5B945-E5A1-4256-8712-89F892F981DD}" type="datetimeFigureOut">
              <a:rPr lang="en-US" smtClean="0"/>
              <a:pPr/>
              <a:t>8/25/2014</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624BAD5-2256-4DC0-A6B3-1480FB29E5D3}"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D5B945-E5A1-4256-8712-89F892F981DD}" type="datetimeFigureOut">
              <a:rPr lang="en-US" smtClean="0"/>
              <a:pPr/>
              <a:t>8/25/2014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24BAD5-2256-4DC0-A6B3-1480FB29E5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D5B945-E5A1-4256-8712-89F892F981DD}" type="datetimeFigureOut">
              <a:rPr lang="en-US" smtClean="0"/>
              <a:pPr/>
              <a:t>8/25/2014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24BAD5-2256-4DC0-A6B3-1480FB29E5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D5B945-E5A1-4256-8712-89F892F981DD}" type="datetimeFigureOut">
              <a:rPr lang="en-US" smtClean="0"/>
              <a:pPr/>
              <a:t>8/25/2014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24BAD5-2256-4DC0-A6B3-1480FB29E5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AD5B945-E5A1-4256-8712-89F892F981DD}" type="datetimeFigureOut">
              <a:rPr lang="en-US" smtClean="0"/>
              <a:pPr/>
              <a:t>8/25/2014</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624BAD5-2256-4DC0-A6B3-1480FB29E5D3}"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D5B945-E5A1-4256-8712-89F892F981DD}" type="datetimeFigureOut">
              <a:rPr lang="en-US" smtClean="0"/>
              <a:pPr/>
              <a:t>8/25/2014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624BAD5-2256-4DC0-A6B3-1480FB29E5D3}"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AD5B945-E5A1-4256-8712-89F892F981DD}" type="datetimeFigureOut">
              <a:rPr lang="en-US" smtClean="0"/>
              <a:pPr/>
              <a:t>8/25/2014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624BAD5-2256-4DC0-A6B3-1480FB29E5D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D5B945-E5A1-4256-8712-89F892F981DD}" type="datetimeFigureOut">
              <a:rPr lang="en-US" smtClean="0"/>
              <a:pPr/>
              <a:t>8/25/2014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624BAD5-2256-4DC0-A6B3-1480FB29E5D3}"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AD5B945-E5A1-4256-8712-89F892F981DD}" type="datetimeFigureOut">
              <a:rPr lang="en-US" smtClean="0"/>
              <a:pPr/>
              <a:t>8/25/2014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624BAD5-2256-4DC0-A6B3-1480FB29E5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AD5B945-E5A1-4256-8712-89F892F981DD}" type="datetimeFigureOut">
              <a:rPr lang="en-US" smtClean="0"/>
              <a:pPr/>
              <a:t>8/25/2014</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624BAD5-2256-4DC0-A6B3-1480FB29E5D3}"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8AD5B945-E5A1-4256-8712-89F892F981DD}" type="datetimeFigureOut">
              <a:rPr lang="en-US" smtClean="0"/>
              <a:pPr/>
              <a:t>8/25/2014</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624BAD5-2256-4DC0-A6B3-1480FB29E5D3}"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AD5B945-E5A1-4256-8712-89F892F981DD}" type="datetimeFigureOut">
              <a:rPr lang="en-US" smtClean="0"/>
              <a:pPr/>
              <a:t>8/25/2014</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624BAD5-2256-4DC0-A6B3-1480FB29E5D3}"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Steal Away Home</a:t>
            </a:r>
            <a:endParaRPr lang="en-US" dirty="0"/>
          </a:p>
        </p:txBody>
      </p:sp>
      <p:sp>
        <p:nvSpPr>
          <p:cNvPr id="3" name="Subtitle 2"/>
          <p:cNvSpPr>
            <a:spLocks noGrp="1"/>
          </p:cNvSpPr>
          <p:nvPr>
            <p:ph type="subTitle" idx="1"/>
          </p:nvPr>
        </p:nvSpPr>
        <p:spPr/>
        <p:txBody>
          <a:bodyPr/>
          <a:lstStyle/>
          <a:p>
            <a:r>
              <a:rPr lang="en-US" dirty="0" smtClean="0"/>
              <a:t>By Lois Ruby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“Wakarusa War”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(Past Time) </a:t>
            </a:r>
          </a:p>
          <a:p>
            <a:r>
              <a:rPr lang="en-US" dirty="0" smtClean="0"/>
              <a:t>The Weaver’s sit and eat breakfast with the slaves </a:t>
            </a:r>
          </a:p>
          <a:p>
            <a:r>
              <a:rPr lang="en-US" dirty="0" smtClean="0"/>
              <a:t>They discuss how Border Ruffians from Missouri (slave state) opposed of the Kansas Territory becoming a free-soil state. </a:t>
            </a:r>
          </a:p>
          <a:p>
            <a:pPr lvl="1"/>
            <a:r>
              <a:rPr lang="en-US" dirty="0" smtClean="0"/>
              <a:t>Kansas Territory wanted to be Free-Soilers, but the Border Ruffians “stuffed the ballot boxes”, making it look like more Kansans were proslavery.</a:t>
            </a:r>
          </a:p>
          <a:p>
            <a:r>
              <a:rPr lang="en-US" dirty="0" smtClean="0"/>
              <a:t> This caused border skirmishes  which they called the Wakarusa War (named after the river that ran through Lawrence, KS)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4: “Wakarusa War” Cont. </a:t>
            </a:r>
            <a:endParaRPr lang="en-US" dirty="0"/>
          </a:p>
        </p:txBody>
      </p:sp>
      <p:sp>
        <p:nvSpPr>
          <p:cNvPr id="3" name="Content Placeholder 2"/>
          <p:cNvSpPr>
            <a:spLocks noGrp="1"/>
          </p:cNvSpPr>
          <p:nvPr>
            <p:ph idx="1"/>
          </p:nvPr>
        </p:nvSpPr>
        <p:spPr/>
        <p:txBody>
          <a:bodyPr>
            <a:normAutofit fontScale="92500"/>
          </a:bodyPr>
          <a:lstStyle/>
          <a:p>
            <a:r>
              <a:rPr lang="en-US" dirty="0" smtClean="0"/>
              <a:t>(Past Time) </a:t>
            </a:r>
          </a:p>
          <a:p>
            <a:r>
              <a:rPr lang="en-US" dirty="0" smtClean="0"/>
              <a:t>Jeremy Macon tells James about the Sharp’s Rifles, also known as “Beecher’s Bibles” </a:t>
            </a:r>
          </a:p>
          <a:p>
            <a:pPr lvl="1"/>
            <a:r>
              <a:rPr lang="en-US" dirty="0" smtClean="0"/>
              <a:t>Rifles were shipped in book boxes on barges up the Kansas River </a:t>
            </a:r>
          </a:p>
          <a:p>
            <a:pPr lvl="1"/>
            <a:r>
              <a:rPr lang="en-US" dirty="0" smtClean="0"/>
              <a:t>Henry Ward Beecher said “a rifle’s a higher moral power so far as these proslavers are concerned.” </a:t>
            </a:r>
          </a:p>
          <a:p>
            <a:r>
              <a:rPr lang="en-US" dirty="0" smtClean="0"/>
              <a:t>James’ Conflict: the Weavers are Quakers and do not believe in the use of violence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4: “Wakarusa War” Cont. </a:t>
            </a:r>
            <a:endParaRPr lang="en-US" dirty="0"/>
          </a:p>
        </p:txBody>
      </p:sp>
      <p:sp>
        <p:nvSpPr>
          <p:cNvPr id="3" name="Content Placeholder 2"/>
          <p:cNvSpPr>
            <a:spLocks noGrp="1"/>
          </p:cNvSpPr>
          <p:nvPr>
            <p:ph idx="1"/>
          </p:nvPr>
        </p:nvSpPr>
        <p:spPr/>
        <p:txBody>
          <a:bodyPr>
            <a:normAutofit/>
          </a:bodyPr>
          <a:lstStyle/>
          <a:p>
            <a:r>
              <a:rPr lang="en-US" dirty="0" smtClean="0"/>
              <a:t>(Past Time) </a:t>
            </a:r>
          </a:p>
          <a:p>
            <a:r>
              <a:rPr lang="en-US" dirty="0" smtClean="0"/>
              <a:t>James’ Ma put James, Rebecca, and the slave family to work</a:t>
            </a:r>
          </a:p>
          <a:p>
            <a:r>
              <a:rPr lang="en-US" dirty="0" smtClean="0"/>
              <a:t>His Ma tells Rebecca and James to keep the slaves a secret – don’t tell ANYONE including PA! </a:t>
            </a:r>
          </a:p>
          <a:p>
            <a:r>
              <a:rPr lang="en-US" dirty="0" smtClean="0"/>
              <a:t>She makes them place their hands on the bible and swear.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5: “Night of the Living Bones”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(Present Time) </a:t>
            </a:r>
          </a:p>
          <a:p>
            <a:r>
              <a:rPr lang="en-US" dirty="0" smtClean="0"/>
              <a:t>Dana and her friends sit around the cafeteria table talking about the skeleton </a:t>
            </a:r>
          </a:p>
          <a:p>
            <a:r>
              <a:rPr lang="en-US" dirty="0" smtClean="0"/>
              <a:t>Dana and Ahn name the skeleton Elvira Lincoln </a:t>
            </a:r>
          </a:p>
          <a:p>
            <a:r>
              <a:rPr lang="en-US" dirty="0" smtClean="0"/>
              <a:t>Jeep is upset because the way they are talking about the skeleton (who was a slave) </a:t>
            </a:r>
          </a:p>
          <a:p>
            <a:r>
              <a:rPr lang="en-US" dirty="0" smtClean="0"/>
              <a:t>Later at home, Dana opens the black book and reads the first entry. </a:t>
            </a:r>
          </a:p>
          <a:p>
            <a:pPr lvl="1"/>
            <a:r>
              <a:rPr lang="en-US" dirty="0" smtClean="0"/>
              <a:t>The book belongs to Millicent Weaver </a:t>
            </a:r>
          </a:p>
          <a:p>
            <a:r>
              <a:rPr lang="en-US" dirty="0" smtClean="0"/>
              <a:t>Dana decides to tell her parents she has found the black book and promises to give it back by July 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6: “The Free-State Hotel”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(Past Time) </a:t>
            </a:r>
          </a:p>
          <a:p>
            <a:r>
              <a:rPr lang="en-US" dirty="0" smtClean="0"/>
              <a:t>James’ Pa (Caleb Weaver) returns home </a:t>
            </a:r>
          </a:p>
          <a:p>
            <a:r>
              <a:rPr lang="en-US" dirty="0" smtClean="0"/>
              <a:t>Rebecca almost slips up about their guests (slaves) </a:t>
            </a:r>
          </a:p>
          <a:p>
            <a:r>
              <a:rPr lang="en-US" dirty="0" smtClean="0"/>
              <a:t>Mrs. Weaver lies and says the neighbors came over with bread n’ butter pickles </a:t>
            </a:r>
          </a:p>
          <a:p>
            <a:r>
              <a:rPr lang="en-US" dirty="0" smtClean="0"/>
              <a:t>Pa doesn’t believe this, so he takes James outside and asks what really happened </a:t>
            </a:r>
          </a:p>
          <a:p>
            <a:pPr lvl="1"/>
            <a:r>
              <a:rPr lang="en-US" dirty="0" smtClean="0"/>
              <a:t>James’ lies and says he’s been “working on his studies” at Jeremy's house; therefore, he doesn’t really know</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6: “The Free-State Hotel”</a:t>
            </a:r>
            <a:endParaRPr lang="en-US" dirty="0"/>
          </a:p>
        </p:txBody>
      </p:sp>
      <p:sp>
        <p:nvSpPr>
          <p:cNvPr id="3" name="Content Placeholder 2"/>
          <p:cNvSpPr>
            <a:spLocks noGrp="1"/>
          </p:cNvSpPr>
          <p:nvPr>
            <p:ph idx="1"/>
          </p:nvPr>
        </p:nvSpPr>
        <p:spPr/>
        <p:txBody>
          <a:bodyPr>
            <a:normAutofit lnSpcReduction="10000"/>
          </a:bodyPr>
          <a:lstStyle/>
          <a:p>
            <a:r>
              <a:rPr lang="en-US" dirty="0" smtClean="0"/>
              <a:t>(Past Time) </a:t>
            </a:r>
          </a:p>
          <a:p>
            <a:r>
              <a:rPr lang="en-US" dirty="0" smtClean="0"/>
              <a:t>Ma and Pa get into a heated discussion about slavery </a:t>
            </a:r>
          </a:p>
          <a:p>
            <a:pPr lvl="1"/>
            <a:r>
              <a:rPr lang="en-US" dirty="0" smtClean="0"/>
              <a:t>Although they both do not agree with slavery: Pa believe in following the law while Ma believes in doing the right thing, regardless of the law. </a:t>
            </a:r>
          </a:p>
          <a:p>
            <a:r>
              <a:rPr lang="en-US" dirty="0" smtClean="0"/>
              <a:t>James’ Internal Conflict: What is the right thing to do? Get involved (Beecher’s Bibles) or to stay to true to his Quaker beliefs.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“No Nancy Drews”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(Present) </a:t>
            </a:r>
          </a:p>
          <a:p>
            <a:r>
              <a:rPr lang="en-US" dirty="0" smtClean="0"/>
              <a:t>Ahn stays the night at Dana </a:t>
            </a:r>
          </a:p>
          <a:p>
            <a:r>
              <a:rPr lang="en-US" dirty="0" smtClean="0"/>
              <a:t>They go to the secret chamber to look for clues </a:t>
            </a:r>
          </a:p>
          <a:p>
            <a:r>
              <a:rPr lang="en-US" dirty="0" smtClean="0"/>
              <a:t>They hear footsteps and hide </a:t>
            </a:r>
          </a:p>
          <a:p>
            <a:pPr lvl="1"/>
            <a:r>
              <a:rPr lang="en-US" dirty="0" smtClean="0"/>
              <a:t>It is Dana’s Parents</a:t>
            </a:r>
          </a:p>
          <a:p>
            <a:pPr lvl="1"/>
            <a:r>
              <a:rPr lang="en-US" dirty="0" smtClean="0"/>
              <a:t>Dana’s Parents hint that IF the children are in the room, they should get out because it is ILLEGAL to be in the room. </a:t>
            </a:r>
          </a:p>
          <a:p>
            <a:r>
              <a:rPr lang="en-US" dirty="0" smtClean="0"/>
              <a:t>They stay in the room until it’s safe. </a:t>
            </a:r>
          </a:p>
          <a:p>
            <a:pPr lvl="1"/>
            <a:r>
              <a:rPr lang="en-US" dirty="0" smtClean="0"/>
              <a:t>Dana’s Parents are hiding on the floor. </a:t>
            </a:r>
          </a:p>
          <a:p>
            <a:pPr lvl="1"/>
            <a:r>
              <a:rPr lang="en-US" dirty="0" smtClean="0"/>
              <a:t>Dana and Ahn end up stepping on them and getting caught (they did not get into trouble)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“No Nancy Drews”</a:t>
            </a:r>
            <a:endParaRPr lang="en-US" dirty="0"/>
          </a:p>
        </p:txBody>
      </p:sp>
      <p:sp>
        <p:nvSpPr>
          <p:cNvPr id="3" name="Content Placeholder 2"/>
          <p:cNvSpPr>
            <a:spLocks noGrp="1"/>
          </p:cNvSpPr>
          <p:nvPr>
            <p:ph idx="1"/>
          </p:nvPr>
        </p:nvSpPr>
        <p:spPr/>
        <p:txBody>
          <a:bodyPr>
            <a:normAutofit/>
          </a:bodyPr>
          <a:lstStyle/>
          <a:p>
            <a:r>
              <a:rPr lang="en-US" dirty="0" smtClean="0"/>
              <a:t>(Present) </a:t>
            </a:r>
          </a:p>
          <a:p>
            <a:r>
              <a:rPr lang="en-US" dirty="0" smtClean="0"/>
              <a:t>Dana shows Ahn the black book </a:t>
            </a:r>
          </a:p>
          <a:p>
            <a:pPr lvl="1"/>
            <a:r>
              <a:rPr lang="en-US" dirty="0" smtClean="0"/>
              <a:t>She reads an entry about an old man/slave showing up at the Weaver’s door. </a:t>
            </a:r>
          </a:p>
          <a:p>
            <a:pPr lvl="1"/>
            <a:r>
              <a:rPr lang="en-US" dirty="0" smtClean="0"/>
              <a:t>This upsets Ahn who didn’t know that such things took place in the US</a:t>
            </a:r>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8: “You Ain’t Seen Nothin’ Yet!” </a:t>
            </a:r>
            <a:endParaRPr lang="en-US" dirty="0"/>
          </a:p>
        </p:txBody>
      </p:sp>
      <p:sp>
        <p:nvSpPr>
          <p:cNvPr id="3" name="Content Placeholder 2"/>
          <p:cNvSpPr>
            <a:spLocks noGrp="1"/>
          </p:cNvSpPr>
          <p:nvPr>
            <p:ph idx="1"/>
          </p:nvPr>
        </p:nvSpPr>
        <p:spPr/>
        <p:txBody>
          <a:bodyPr/>
          <a:lstStyle/>
          <a:p>
            <a:r>
              <a:rPr lang="en-US" dirty="0" smtClean="0"/>
              <a:t>(Past Time) </a:t>
            </a:r>
          </a:p>
          <a:p>
            <a:r>
              <a:rPr lang="en-US" dirty="0" smtClean="0"/>
              <a:t>James, Jeremy Macon, &amp; Will Bowers are in town and see men on Mount Oread (which looked over the city) </a:t>
            </a:r>
          </a:p>
          <a:p>
            <a:r>
              <a:rPr lang="en-US" dirty="0" smtClean="0"/>
              <a:t>U.S. Marshall William Fain comes down and warns the boys that the men are looking for “Slave Stealers”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9: “Edmund Wolcott’s Castle”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(Present Time) </a:t>
            </a:r>
          </a:p>
          <a:p>
            <a:r>
              <a:rPr lang="en-US" dirty="0" smtClean="0"/>
              <a:t>The Shannon’s find out from the library that Caleb Weaver, a lawyer, built their house in 1856 </a:t>
            </a:r>
          </a:p>
          <a:p>
            <a:pPr lvl="1"/>
            <a:r>
              <a:rPr lang="en-US" dirty="0" smtClean="0"/>
              <a:t>No information on Mrs. Weaver was in record</a:t>
            </a:r>
          </a:p>
          <a:p>
            <a:r>
              <a:rPr lang="en-US" dirty="0" smtClean="0"/>
              <a:t>Dr. Shannon guesses the family were Quakers</a:t>
            </a:r>
          </a:p>
          <a:p>
            <a:r>
              <a:rPr lang="en-US" dirty="0" smtClean="0"/>
              <a:t>They pass Edmund Wolcott’s limestone castle, built in the 1870’s</a:t>
            </a:r>
          </a:p>
          <a:p>
            <a:pPr lvl="1"/>
            <a:r>
              <a:rPr lang="en-US" dirty="0" smtClean="0"/>
              <a:t>Edmund Wolcott was a cattle baron </a:t>
            </a:r>
          </a:p>
          <a:p>
            <a:r>
              <a:rPr lang="en-US" dirty="0" smtClean="0"/>
              <a:t>The castle is going to be torn down due to its poor condition (broken windows, missing chunks of limestone)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Characters</a:t>
            </a:r>
            <a:endParaRPr lang="en-US" dirty="0"/>
          </a:p>
        </p:txBody>
      </p:sp>
      <p:sp>
        <p:nvSpPr>
          <p:cNvPr id="3" name="Content Placeholder 2"/>
          <p:cNvSpPr>
            <a:spLocks noGrp="1"/>
          </p:cNvSpPr>
          <p:nvPr>
            <p:ph idx="1"/>
          </p:nvPr>
        </p:nvSpPr>
        <p:spPr/>
        <p:txBody>
          <a:bodyPr>
            <a:normAutofit/>
          </a:bodyPr>
          <a:lstStyle/>
          <a:p>
            <a:r>
              <a:rPr lang="en-US" dirty="0" smtClean="0"/>
              <a:t>Dana Shannon (main character, present)</a:t>
            </a:r>
          </a:p>
          <a:p>
            <a:r>
              <a:rPr lang="en-US" dirty="0" smtClean="0"/>
              <a:t>Mrs. Shannon (Mom) </a:t>
            </a:r>
          </a:p>
          <a:p>
            <a:r>
              <a:rPr lang="en-US" dirty="0" smtClean="0"/>
              <a:t>Dr. Shannon (Dad) </a:t>
            </a:r>
          </a:p>
          <a:p>
            <a:r>
              <a:rPr lang="en-US" dirty="0" smtClean="0"/>
              <a:t>James Weaver (main character, past)</a:t>
            </a:r>
          </a:p>
          <a:p>
            <a:r>
              <a:rPr lang="en-US" dirty="0" smtClean="0"/>
              <a:t>Millicent Weaver (Ma)</a:t>
            </a:r>
          </a:p>
          <a:p>
            <a:r>
              <a:rPr lang="en-US" dirty="0" smtClean="0"/>
              <a:t>Caleb Weaver (Pa) </a:t>
            </a:r>
          </a:p>
          <a:p>
            <a:r>
              <a:rPr lang="en-US" dirty="0" smtClean="0"/>
              <a:t>Rebecca Weaver (Sister)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9: “Edmund Wolcott’s Castle”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(Present Time) </a:t>
            </a:r>
          </a:p>
          <a:p>
            <a:r>
              <a:rPr lang="en-US" dirty="0" smtClean="0"/>
              <a:t>Dana reads an entry from the black book:</a:t>
            </a:r>
          </a:p>
          <a:p>
            <a:pPr lvl="1"/>
            <a:r>
              <a:rPr lang="en-US" dirty="0" smtClean="0"/>
              <a:t>Mr. Weaver will be representing Barnaby Watts, charged with helping slaves escape</a:t>
            </a:r>
          </a:p>
          <a:p>
            <a:pPr lvl="1"/>
            <a:r>
              <a:rPr lang="en-US" dirty="0" smtClean="0"/>
              <a:t>Mr. Weaver is torn: he is against slavery but believe in upholding the law</a:t>
            </a:r>
          </a:p>
          <a:p>
            <a:pPr lvl="1"/>
            <a:r>
              <a:rPr lang="en-US" dirty="0" smtClean="0"/>
              <a:t>This upsets Mrs. Weaver – she believes slavery is wrong, regardless of the law </a:t>
            </a:r>
          </a:p>
          <a:p>
            <a:r>
              <a:rPr lang="en-US" dirty="0" smtClean="0"/>
              <a:t> Dana reads the next entry which appears to be written several weeks later:</a:t>
            </a:r>
          </a:p>
          <a:p>
            <a:pPr lvl="1"/>
            <a:r>
              <a:rPr lang="en-US" dirty="0" smtClean="0"/>
              <a:t>May 21, a fire swept through the house…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10: “Thirty Cannonballs”</a:t>
            </a:r>
            <a:endParaRPr lang="en-US" dirty="0"/>
          </a:p>
        </p:txBody>
      </p:sp>
      <p:sp>
        <p:nvSpPr>
          <p:cNvPr id="3" name="Content Placeholder 2"/>
          <p:cNvSpPr>
            <a:spLocks noGrp="1"/>
          </p:cNvSpPr>
          <p:nvPr>
            <p:ph idx="1"/>
          </p:nvPr>
        </p:nvSpPr>
        <p:spPr/>
        <p:txBody>
          <a:bodyPr>
            <a:normAutofit fontScale="92500"/>
          </a:bodyPr>
          <a:lstStyle/>
          <a:p>
            <a:r>
              <a:rPr lang="en-US" dirty="0" smtClean="0"/>
              <a:t>(Past Time)</a:t>
            </a:r>
          </a:p>
          <a:p>
            <a:r>
              <a:rPr lang="en-US" dirty="0" smtClean="0"/>
              <a:t>The Border Ruffians from MO on Mount Oread come down the mountain</a:t>
            </a:r>
          </a:p>
          <a:p>
            <a:pPr lvl="1"/>
            <a:r>
              <a:rPr lang="en-US" dirty="0" smtClean="0"/>
              <a:t>They have a canon “Old Sacramento” aimed at the Free-State Hotel </a:t>
            </a:r>
          </a:p>
          <a:p>
            <a:pPr lvl="1"/>
            <a:r>
              <a:rPr lang="en-US" dirty="0" smtClean="0"/>
              <a:t>30 cannonballs later, the Free-State Hotel still stands</a:t>
            </a:r>
          </a:p>
          <a:p>
            <a:pPr lvl="1"/>
            <a:r>
              <a:rPr lang="en-US" dirty="0" smtClean="0"/>
              <a:t>Eventually, it is taken down with 2 barrels of gunpowder placed in the basement</a:t>
            </a:r>
          </a:p>
          <a:p>
            <a:r>
              <a:rPr lang="en-US" dirty="0" smtClean="0"/>
              <a:t>The Weaver’s buried anything of personal value in a box in the back yard</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10: “Thirty Cannonballs”</a:t>
            </a:r>
            <a:endParaRPr lang="en-US" dirty="0"/>
          </a:p>
        </p:txBody>
      </p:sp>
      <p:sp>
        <p:nvSpPr>
          <p:cNvPr id="3" name="Content Placeholder 2"/>
          <p:cNvSpPr>
            <a:spLocks noGrp="1"/>
          </p:cNvSpPr>
          <p:nvPr>
            <p:ph idx="1"/>
          </p:nvPr>
        </p:nvSpPr>
        <p:spPr/>
        <p:txBody>
          <a:bodyPr>
            <a:normAutofit/>
          </a:bodyPr>
          <a:lstStyle/>
          <a:p>
            <a:r>
              <a:rPr lang="en-US" dirty="0" smtClean="0"/>
              <a:t>(Past Time) </a:t>
            </a:r>
          </a:p>
          <a:p>
            <a:r>
              <a:rPr lang="en-US" dirty="0" smtClean="0"/>
              <a:t>The me of Lawrence prepare to battle the Border Ruffians </a:t>
            </a:r>
          </a:p>
          <a:p>
            <a:r>
              <a:rPr lang="en-US" dirty="0" smtClean="0"/>
              <a:t>Sheriff Samuel Jones, a resident of MO but the sheriff of Douglass County, decides to fight with the Border Ruffians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11: “The Sack of Lawrence”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(Present Time) </a:t>
            </a:r>
          </a:p>
          <a:p>
            <a:r>
              <a:rPr lang="en-US" dirty="0" smtClean="0"/>
              <a:t>Sally, Derek, Ahn, Mike Gruber, and Dana are watching Freddy (Horror movie)</a:t>
            </a:r>
          </a:p>
          <a:p>
            <a:pPr lvl="1"/>
            <a:r>
              <a:rPr lang="en-US" dirty="0" smtClean="0"/>
              <a:t>Ahn is not scared – states the bones in Dana’s house were scarier</a:t>
            </a:r>
          </a:p>
          <a:p>
            <a:r>
              <a:rPr lang="en-US" dirty="0" smtClean="0"/>
              <a:t>They discuss how Dana’s house was burned down in “The Sack of Lawrence”  -- most of the town was burned down in 1856 </a:t>
            </a:r>
          </a:p>
          <a:p>
            <a:r>
              <a:rPr lang="en-US" dirty="0" smtClean="0"/>
              <a:t>Dana states her house was also burnt down again 7 years later during the Civil War by the Confederates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11: “The Sack of Lawrence”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(Present Time) </a:t>
            </a:r>
          </a:p>
          <a:p>
            <a:r>
              <a:rPr lang="en-US" dirty="0" smtClean="0"/>
              <a:t>Later, Dana stays at Ahn’s house</a:t>
            </a:r>
          </a:p>
          <a:p>
            <a:pPr lvl="1"/>
            <a:r>
              <a:rPr lang="en-US" dirty="0" smtClean="0"/>
              <a:t>They read several entries in the black book </a:t>
            </a:r>
          </a:p>
          <a:p>
            <a:pPr lvl="2"/>
            <a:r>
              <a:rPr lang="en-US" dirty="0" smtClean="0"/>
              <a:t>Congress refused to accept Caleb’s Constitution</a:t>
            </a:r>
          </a:p>
          <a:p>
            <a:pPr lvl="2"/>
            <a:r>
              <a:rPr lang="en-US" dirty="0" smtClean="0"/>
              <a:t>Rebuilding the house </a:t>
            </a:r>
          </a:p>
          <a:p>
            <a:pPr lvl="2"/>
            <a:r>
              <a:rPr lang="en-US" dirty="0" smtClean="0"/>
              <a:t>Ma asks Mr. Madison to build a “good-sized closet” in the north bedroom where James can play his violin </a:t>
            </a:r>
          </a:p>
          <a:p>
            <a:pPr lvl="2"/>
            <a:r>
              <a:rPr lang="en-US" dirty="0" smtClean="0"/>
              <a:t>Ma and Pa are getting along better now that they’ve put their business aside (writing constitution; helping slaves)</a:t>
            </a:r>
          </a:p>
          <a:p>
            <a:pPr lvl="2"/>
            <a:r>
              <a:rPr lang="en-US" u="sng" dirty="0" smtClean="0"/>
              <a:t>EVERYTHING CHANGES!</a:t>
            </a:r>
            <a:r>
              <a:rPr lang="en-US" dirty="0" smtClean="0"/>
              <a:t> A young lady shows up at the door while Caleb is away – even though no flag is hanging. She says she will never make it to Canada, but she’s meant to help others on their journey. </a:t>
            </a:r>
            <a:r>
              <a:rPr lang="en-US" b="1" dirty="0" smtClean="0"/>
              <a:t>Elvira is here!</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12: “Follow the Drinking Gourd” </a:t>
            </a:r>
            <a:endParaRPr lang="en-US" dirty="0"/>
          </a:p>
        </p:txBody>
      </p:sp>
      <p:sp>
        <p:nvSpPr>
          <p:cNvPr id="3" name="Content Placeholder 2"/>
          <p:cNvSpPr>
            <a:spLocks noGrp="1"/>
          </p:cNvSpPr>
          <p:nvPr>
            <p:ph idx="1"/>
          </p:nvPr>
        </p:nvSpPr>
        <p:spPr/>
        <p:txBody>
          <a:bodyPr>
            <a:normAutofit fontScale="92500"/>
          </a:bodyPr>
          <a:lstStyle/>
          <a:p>
            <a:r>
              <a:rPr lang="en-US" dirty="0" smtClean="0"/>
              <a:t>(Past) </a:t>
            </a:r>
          </a:p>
          <a:p>
            <a:r>
              <a:rPr lang="en-US" dirty="0" smtClean="0"/>
              <a:t>Elvira’s name is really Miss Lizbet Charles </a:t>
            </a:r>
          </a:p>
          <a:p>
            <a:r>
              <a:rPr lang="en-US" dirty="0" smtClean="0"/>
              <a:t>Miss Lizbet is not like most slaves James has seen – she is well-spoken </a:t>
            </a:r>
          </a:p>
          <a:p>
            <a:pPr lvl="1"/>
            <a:r>
              <a:rPr lang="en-US" dirty="0" smtClean="0"/>
              <a:t>She is helping around the house </a:t>
            </a:r>
          </a:p>
          <a:p>
            <a:r>
              <a:rPr lang="en-US" dirty="0" smtClean="0"/>
              <a:t>Ma has agreed to teach Lizbet to read &amp; write</a:t>
            </a:r>
          </a:p>
          <a:p>
            <a:pPr lvl="1"/>
            <a:r>
              <a:rPr lang="en-US" dirty="0" smtClean="0"/>
              <a:t>Her presence makes James uncomfortable/upset – things were just starting to get better at the house</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12: “Follow the Drinking Gourd”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(Past) </a:t>
            </a:r>
          </a:p>
          <a:p>
            <a:r>
              <a:rPr lang="en-US" dirty="0" smtClean="0"/>
              <a:t>James argues to Ma that Lizbet needs to leave</a:t>
            </a:r>
          </a:p>
          <a:p>
            <a:pPr lvl="1"/>
            <a:r>
              <a:rPr lang="en-US" dirty="0" smtClean="0"/>
              <a:t>Ma says she stays</a:t>
            </a:r>
          </a:p>
          <a:p>
            <a:r>
              <a:rPr lang="en-US" dirty="0" smtClean="0"/>
              <a:t>Lizbet is a great storyteller!!</a:t>
            </a:r>
          </a:p>
          <a:p>
            <a:pPr lvl="1"/>
            <a:r>
              <a:rPr lang="en-US" dirty="0" smtClean="0"/>
              <a:t>A slave gets in a box and ships himself to Philadelphia – traveled 26 hours</a:t>
            </a:r>
          </a:p>
          <a:p>
            <a:r>
              <a:rPr lang="en-US" dirty="0" smtClean="0"/>
              <a:t>Lizbet states, “Black folks find all different ways of following the drinking gourd” </a:t>
            </a:r>
          </a:p>
          <a:p>
            <a:pPr lvl="1"/>
            <a:r>
              <a:rPr lang="en-US" dirty="0" smtClean="0"/>
              <a:t>The Big Dipper (NORTH STAR at handle) </a:t>
            </a:r>
          </a:p>
          <a:p>
            <a:pPr lvl="2"/>
            <a:r>
              <a:rPr lang="en-US" dirty="0" smtClean="0"/>
              <a:t>Slaves follow the north star to know they’re heading north for freedom. </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“The Conductor”</a:t>
            </a:r>
            <a:endParaRPr lang="en-US" dirty="0"/>
          </a:p>
        </p:txBody>
      </p:sp>
      <p:sp>
        <p:nvSpPr>
          <p:cNvPr id="3" name="Content Placeholder 2"/>
          <p:cNvSpPr>
            <a:spLocks noGrp="1"/>
          </p:cNvSpPr>
          <p:nvPr>
            <p:ph idx="1"/>
          </p:nvPr>
        </p:nvSpPr>
        <p:spPr>
          <a:xfrm>
            <a:off x="533400" y="1524000"/>
            <a:ext cx="8229600" cy="4526280"/>
          </a:xfrm>
        </p:spPr>
        <p:txBody>
          <a:bodyPr>
            <a:normAutofit fontScale="92500" lnSpcReduction="10000"/>
          </a:bodyPr>
          <a:lstStyle/>
          <a:p>
            <a:r>
              <a:rPr lang="en-US" dirty="0" smtClean="0"/>
              <a:t>(Present Time) </a:t>
            </a:r>
          </a:p>
          <a:p>
            <a:r>
              <a:rPr lang="en-US" dirty="0" smtClean="0"/>
              <a:t>The kids are returning from a dance – had a live band </a:t>
            </a:r>
          </a:p>
          <a:p>
            <a:r>
              <a:rPr lang="en-US" dirty="0" smtClean="0"/>
              <a:t>Derick asks Mrs. Shannon, “How’s the dead body?” </a:t>
            </a:r>
          </a:p>
          <a:p>
            <a:pPr lvl="1"/>
            <a:r>
              <a:rPr lang="en-US" dirty="0" smtClean="0"/>
              <a:t>“Still dead,” she replies</a:t>
            </a:r>
          </a:p>
          <a:p>
            <a:r>
              <a:rPr lang="en-US" dirty="0" smtClean="0"/>
              <a:t>Dana shares that Elvira’s real name is Lizbet Charles, and she was a conductor on the Underground Railroad (making 8-10 trips) </a:t>
            </a:r>
          </a:p>
          <a:p>
            <a:pPr lvl="1"/>
            <a:r>
              <a:rPr lang="en-US" dirty="0" smtClean="0"/>
              <a:t>Conductor lead slaves to the north </a:t>
            </a:r>
          </a:p>
          <a:p>
            <a:pPr lvl="1"/>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14: “Three First Names” </a:t>
            </a:r>
            <a:endParaRPr lang="en-US" dirty="0"/>
          </a:p>
        </p:txBody>
      </p:sp>
      <p:sp>
        <p:nvSpPr>
          <p:cNvPr id="3" name="Content Placeholder 2"/>
          <p:cNvSpPr>
            <a:spLocks noGrp="1"/>
          </p:cNvSpPr>
          <p:nvPr>
            <p:ph idx="1"/>
          </p:nvPr>
        </p:nvSpPr>
        <p:spPr/>
        <p:txBody>
          <a:bodyPr>
            <a:normAutofit/>
          </a:bodyPr>
          <a:lstStyle/>
          <a:p>
            <a:r>
              <a:rPr lang="en-US" dirty="0" smtClean="0"/>
              <a:t>(Past)</a:t>
            </a:r>
          </a:p>
          <a:p>
            <a:r>
              <a:rPr lang="en-US" dirty="0" smtClean="0"/>
              <a:t>Lizbet and Mrs. Weaver are arguing about bringing “pilgrims” into Mrs. Weaver’s home</a:t>
            </a:r>
          </a:p>
          <a:p>
            <a:pPr lvl="1"/>
            <a:r>
              <a:rPr lang="en-US" dirty="0" smtClean="0"/>
              <a:t>Mr. Weaver will be home soon, so Mrs. Weaver needs Lizbet to leave</a:t>
            </a:r>
          </a:p>
          <a:p>
            <a:pPr lvl="1"/>
            <a:r>
              <a:rPr lang="en-US" dirty="0" smtClean="0"/>
              <a:t>They agree as long as Mr. Weaver is home, Lizbet will stay in the small room upstairs (secret chamber)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14: “Three First Names” </a:t>
            </a:r>
            <a:endParaRPr lang="en-US" dirty="0"/>
          </a:p>
        </p:txBody>
      </p:sp>
      <p:sp>
        <p:nvSpPr>
          <p:cNvPr id="3" name="Content Placeholder 2"/>
          <p:cNvSpPr>
            <a:spLocks noGrp="1"/>
          </p:cNvSpPr>
          <p:nvPr>
            <p:ph idx="1"/>
          </p:nvPr>
        </p:nvSpPr>
        <p:spPr/>
        <p:txBody>
          <a:bodyPr>
            <a:normAutofit/>
          </a:bodyPr>
          <a:lstStyle/>
          <a:p>
            <a:r>
              <a:rPr lang="en-US" dirty="0" smtClean="0"/>
              <a:t>(Past)</a:t>
            </a:r>
          </a:p>
          <a:p>
            <a:r>
              <a:rPr lang="en-US" dirty="0" smtClean="0"/>
              <a:t>Lizbet begins telling a story about Ms. Ellen Craft, a slave who’s father was white </a:t>
            </a:r>
          </a:p>
          <a:p>
            <a:pPr lvl="1"/>
            <a:r>
              <a:rPr lang="en-US" dirty="0" smtClean="0"/>
              <a:t>Ms. Craft disguised herself as a male plantation owner, and  her husband, Mr. Craft, as her manservant </a:t>
            </a:r>
          </a:p>
          <a:p>
            <a:pPr lvl="1"/>
            <a:r>
              <a:rPr lang="en-US" dirty="0" smtClean="0"/>
              <a:t>They escaped for freedom by traveling on the train system</a:t>
            </a:r>
          </a:p>
          <a:p>
            <a:pPr lvl="1"/>
            <a:r>
              <a:rPr lang="en-US" dirty="0" smtClean="0"/>
              <a:t>3 boats and 5 trains later, they reach Philadelphia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Characters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Jeep </a:t>
            </a:r>
          </a:p>
          <a:p>
            <a:r>
              <a:rPr lang="en-US" dirty="0" smtClean="0"/>
              <a:t>Ahn </a:t>
            </a:r>
          </a:p>
          <a:p>
            <a:r>
              <a:rPr lang="en-US" dirty="0" smtClean="0"/>
              <a:t>Sally </a:t>
            </a:r>
          </a:p>
          <a:p>
            <a:r>
              <a:rPr lang="en-US" dirty="0" smtClean="0"/>
              <a:t>Derek </a:t>
            </a:r>
          </a:p>
          <a:p>
            <a:r>
              <a:rPr lang="en-US" dirty="0" smtClean="0"/>
              <a:t>Mike Gruber</a:t>
            </a:r>
          </a:p>
          <a:p>
            <a:endParaRPr lang="en-US" dirty="0" smtClean="0"/>
          </a:p>
          <a:p>
            <a:r>
              <a:rPr lang="en-US" dirty="0" smtClean="0"/>
              <a:t>Jeremy Macon </a:t>
            </a:r>
          </a:p>
          <a:p>
            <a:r>
              <a:rPr lang="en-US" dirty="0" smtClean="0"/>
              <a:t>Will Bowers </a:t>
            </a:r>
          </a:p>
          <a:p>
            <a:r>
              <a:rPr lang="en-US" dirty="0" smtClean="0"/>
              <a:t>Dr. Baxie </a:t>
            </a:r>
          </a:p>
          <a:p>
            <a:r>
              <a:rPr lang="en-US" dirty="0" smtClean="0"/>
              <a:t>Sherriff Samuel Jones </a:t>
            </a:r>
          </a:p>
          <a:p>
            <a:r>
              <a:rPr lang="en-US" dirty="0" smtClean="0"/>
              <a:t>U.S. Deputy Marshall Fain</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14: “Three First Names” </a:t>
            </a:r>
            <a:endParaRPr lang="en-US" dirty="0"/>
          </a:p>
        </p:txBody>
      </p:sp>
      <p:sp>
        <p:nvSpPr>
          <p:cNvPr id="3" name="Content Placeholder 2"/>
          <p:cNvSpPr>
            <a:spLocks noGrp="1"/>
          </p:cNvSpPr>
          <p:nvPr>
            <p:ph idx="1"/>
          </p:nvPr>
        </p:nvSpPr>
        <p:spPr/>
        <p:txBody>
          <a:bodyPr>
            <a:normAutofit lnSpcReduction="10000"/>
          </a:bodyPr>
          <a:lstStyle/>
          <a:p>
            <a:r>
              <a:rPr lang="en-US" dirty="0" smtClean="0"/>
              <a:t>(Past)</a:t>
            </a:r>
          </a:p>
          <a:p>
            <a:r>
              <a:rPr lang="en-US" dirty="0" smtClean="0"/>
              <a:t>President Millard Fillmore sent 600 troops to capture Ellen and William Craft</a:t>
            </a:r>
          </a:p>
          <a:p>
            <a:r>
              <a:rPr lang="en-US" dirty="0" smtClean="0"/>
              <a:t>They flee by boat to England </a:t>
            </a:r>
          </a:p>
          <a:p>
            <a:r>
              <a:rPr lang="en-US" dirty="0" smtClean="0"/>
              <a:t>James asks Lizbet if she had any children</a:t>
            </a:r>
          </a:p>
          <a:p>
            <a:pPr lvl="1"/>
            <a:r>
              <a:rPr lang="en-US" dirty="0" smtClean="0"/>
              <a:t>Lizbeth shares she was married once but lost her husband before they could have any children</a:t>
            </a:r>
          </a:p>
          <a:p>
            <a:pPr lvl="1"/>
            <a:r>
              <a:rPr lang="en-US" dirty="0" smtClean="0"/>
              <a:t>She begins telling the Weavers about her husband, Matthew Luke Charles (a man with 3 first names)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 “Uncle Mose”</a:t>
            </a:r>
            <a:endParaRPr lang="en-US" dirty="0"/>
          </a:p>
        </p:txBody>
      </p:sp>
      <p:sp>
        <p:nvSpPr>
          <p:cNvPr id="3" name="Content Placeholder 2"/>
          <p:cNvSpPr>
            <a:spLocks noGrp="1"/>
          </p:cNvSpPr>
          <p:nvPr>
            <p:ph idx="1"/>
          </p:nvPr>
        </p:nvSpPr>
        <p:spPr/>
        <p:txBody>
          <a:bodyPr>
            <a:normAutofit fontScale="92500"/>
          </a:bodyPr>
          <a:lstStyle/>
          <a:p>
            <a:r>
              <a:rPr lang="en-US" dirty="0" smtClean="0"/>
              <a:t>(Present) </a:t>
            </a:r>
          </a:p>
          <a:p>
            <a:r>
              <a:rPr lang="en-US" dirty="0" smtClean="0"/>
              <a:t>Dana, Jeep, and her friends are at the mall</a:t>
            </a:r>
          </a:p>
          <a:p>
            <a:r>
              <a:rPr lang="en-US" dirty="0" smtClean="0"/>
              <a:t>Jeep is reading the black journal </a:t>
            </a:r>
          </a:p>
          <a:p>
            <a:pPr lvl="1"/>
            <a:r>
              <a:rPr lang="en-US" dirty="0" smtClean="0"/>
              <a:t>Lizbet remains hidden while Mr. Weaver is home</a:t>
            </a:r>
          </a:p>
          <a:p>
            <a:pPr lvl="1"/>
            <a:r>
              <a:rPr lang="en-US" dirty="0" smtClean="0"/>
              <a:t>Lizbet tells stories: </a:t>
            </a:r>
          </a:p>
          <a:p>
            <a:pPr lvl="2"/>
            <a:r>
              <a:rPr lang="en-US" dirty="0" smtClean="0"/>
              <a:t>Bog who fakes a seizure and is sent to jail but escapes for Canada and is now living free</a:t>
            </a:r>
          </a:p>
          <a:p>
            <a:pPr lvl="2"/>
            <a:r>
              <a:rPr lang="en-US" dirty="0" smtClean="0"/>
              <a:t>Uncle Mose sells for a mere $200  but is rescued by 25 Free Soilers on horse </a:t>
            </a:r>
          </a:p>
          <a:p>
            <a:pPr lvl="2"/>
            <a:r>
              <a:rPr lang="en-US" dirty="0" smtClean="0"/>
              <a:t>Mrs. Weaver collects these stories to share with Caleb one day in hopes he will understand her actions.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 “Uncle Mose”</a:t>
            </a:r>
            <a:endParaRPr lang="en-US" dirty="0"/>
          </a:p>
        </p:txBody>
      </p:sp>
      <p:sp>
        <p:nvSpPr>
          <p:cNvPr id="3" name="Content Placeholder 2"/>
          <p:cNvSpPr>
            <a:spLocks noGrp="1"/>
          </p:cNvSpPr>
          <p:nvPr>
            <p:ph idx="1"/>
          </p:nvPr>
        </p:nvSpPr>
        <p:spPr/>
        <p:txBody>
          <a:bodyPr>
            <a:normAutofit/>
          </a:bodyPr>
          <a:lstStyle/>
          <a:p>
            <a:r>
              <a:rPr lang="en-US" dirty="0" smtClean="0"/>
              <a:t>(Present) </a:t>
            </a:r>
          </a:p>
          <a:p>
            <a:r>
              <a:rPr lang="en-US" dirty="0" smtClean="0"/>
              <a:t>Jeep is upset about what he read</a:t>
            </a:r>
          </a:p>
          <a:p>
            <a:r>
              <a:rPr lang="en-US" dirty="0" smtClean="0"/>
              <a:t>Dana asks Jeep what would he had done if he was alive then? </a:t>
            </a:r>
          </a:p>
          <a:p>
            <a:pPr lvl="1"/>
            <a:r>
              <a:rPr lang="en-US" dirty="0" smtClean="0"/>
              <a:t>Jeep states he wouldn’t have been a Martin Luther King</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Chapter 16: “They Never Looked Back”</a:t>
            </a:r>
            <a:endParaRPr lang="en-US" dirty="0"/>
          </a:p>
        </p:txBody>
      </p:sp>
      <p:sp>
        <p:nvSpPr>
          <p:cNvPr id="3" name="Content Placeholder 2"/>
          <p:cNvSpPr>
            <a:spLocks noGrp="1"/>
          </p:cNvSpPr>
          <p:nvPr>
            <p:ph idx="1"/>
          </p:nvPr>
        </p:nvSpPr>
        <p:spPr>
          <a:xfrm>
            <a:off x="457200" y="1646236"/>
            <a:ext cx="8229600" cy="4830763"/>
          </a:xfrm>
        </p:spPr>
        <p:txBody>
          <a:bodyPr>
            <a:normAutofit fontScale="70000" lnSpcReduction="20000"/>
          </a:bodyPr>
          <a:lstStyle/>
          <a:p>
            <a:pPr marL="342900" lvl="0" indent="-342900">
              <a:tabLst>
                <a:tab pos="457200" algn="l"/>
              </a:tabLst>
            </a:pPr>
            <a:r>
              <a:rPr lang="en-US" sz="4600" dirty="0">
                <a:latin typeface="Calibri"/>
                <a:ea typeface="Calibri"/>
                <a:cs typeface="Times New Roman"/>
              </a:rPr>
              <a:t>(Past) </a:t>
            </a:r>
          </a:p>
          <a:p>
            <a:pPr marL="342900" lvl="0" indent="-342900">
              <a:tabLst>
                <a:tab pos="457200" algn="l"/>
              </a:tabLst>
            </a:pPr>
            <a:r>
              <a:rPr lang="en-US" sz="4600" dirty="0">
                <a:latin typeface="Calibri"/>
                <a:ea typeface="Calibri"/>
                <a:cs typeface="Times New Roman"/>
              </a:rPr>
              <a:t>Mrs. Weaver fixes a picnic, and suggest that the family go out for the day, but the real reason is so Lizbet can get </a:t>
            </a:r>
            <a:r>
              <a:rPr lang="en-US" sz="4600" dirty="0" smtClean="0">
                <a:latin typeface="Calibri"/>
                <a:ea typeface="Calibri"/>
                <a:cs typeface="Times New Roman"/>
              </a:rPr>
              <a:t>out. </a:t>
            </a:r>
            <a:endParaRPr lang="en-US" sz="4600" dirty="0">
              <a:latin typeface="Calibri"/>
              <a:ea typeface="Calibri"/>
              <a:cs typeface="Times New Roman"/>
            </a:endParaRPr>
          </a:p>
          <a:p>
            <a:pPr marL="342900" lvl="0" indent="-342900">
              <a:tabLst>
                <a:tab pos="457200" algn="l"/>
              </a:tabLst>
            </a:pPr>
            <a:r>
              <a:rPr lang="en-US" sz="4600" dirty="0">
                <a:latin typeface="Calibri"/>
                <a:ea typeface="Calibri"/>
                <a:cs typeface="Times New Roman"/>
              </a:rPr>
              <a:t>Ma says Pa’s incorrigible. </a:t>
            </a:r>
          </a:p>
          <a:p>
            <a:pPr marL="742950" lvl="1" indent="-285750">
              <a:spcBef>
                <a:spcPts val="0"/>
              </a:spcBef>
              <a:buFont typeface="Times New Roman"/>
              <a:buChar char="•"/>
              <a:tabLst>
                <a:tab pos="914400" algn="l"/>
              </a:tabLst>
            </a:pPr>
            <a:r>
              <a:rPr lang="en-US" sz="3700" dirty="0">
                <a:latin typeface="Calibri"/>
                <a:ea typeface="Calibri"/>
                <a:cs typeface="Times New Roman"/>
              </a:rPr>
              <a:t>Mrs. Weaver starts to bring up the “Negros”, but Mr. Weaver stops, and she lets it go.</a:t>
            </a:r>
          </a:p>
          <a:p>
            <a:pPr marL="342900" lvl="0" indent="-342900"/>
            <a:r>
              <a:rPr lang="en-US" sz="4600" dirty="0">
                <a:latin typeface="Calibri"/>
                <a:ea typeface="Calibri"/>
                <a:cs typeface="Times New Roman"/>
              </a:rPr>
              <a:t>The family goes to visit the Olneys, friends from Boston who recently moved to Kansas.</a:t>
            </a:r>
          </a:p>
          <a:p>
            <a:pPr marL="742950" marR="0" lvl="1" indent="-285750">
              <a:spcBef>
                <a:spcPts val="0"/>
              </a:spcBef>
              <a:spcAft>
                <a:spcPts val="0"/>
              </a:spcAft>
              <a:buFont typeface="Courier New"/>
              <a:buChar char="o"/>
            </a:pPr>
            <a:r>
              <a:rPr lang="en-US" sz="3700" dirty="0">
                <a:latin typeface="Calibri"/>
                <a:ea typeface="Calibri"/>
                <a:cs typeface="Times New Roman"/>
              </a:rPr>
              <a:t>Dr. Olney has a hired hand named Solomon Jefferson who is a free black man, who cools off Thunder.</a:t>
            </a:r>
          </a:p>
          <a:p>
            <a:endParaRPr lang="en-US" sz="3700" dirty="0"/>
          </a:p>
          <a:p>
            <a:pPr marL="411480" lvl="1" indent="0">
              <a:buNone/>
            </a:pPr>
            <a:endParaRPr lang="en-US" dirty="0"/>
          </a:p>
        </p:txBody>
      </p:sp>
    </p:spTree>
    <p:extLst>
      <p:ext uri="{BB962C8B-B14F-4D97-AF65-F5344CB8AC3E}">
        <p14:creationId xmlns:p14="http://schemas.microsoft.com/office/powerpoint/2010/main" val="4204837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100" dirty="0">
                <a:solidFill>
                  <a:srgbClr val="EAEBDE">
                    <a:tint val="100000"/>
                    <a:shade val="90000"/>
                    <a:satMod val="250000"/>
                    <a:alpha val="100000"/>
                  </a:srgbClr>
                </a:solidFill>
              </a:rPr>
              <a:t>Chapter 16: </a:t>
            </a:r>
            <a:r>
              <a:rPr lang="en-US" sz="4100" dirty="0" smtClean="0">
                <a:solidFill>
                  <a:srgbClr val="EAEBDE">
                    <a:tint val="100000"/>
                    <a:shade val="90000"/>
                    <a:satMod val="250000"/>
                    <a:alpha val="100000"/>
                  </a:srgbClr>
                </a:solidFill>
              </a:rPr>
              <a:t>“They </a:t>
            </a:r>
            <a:r>
              <a:rPr lang="en-US" sz="4100" dirty="0">
                <a:solidFill>
                  <a:srgbClr val="EAEBDE">
                    <a:tint val="100000"/>
                    <a:shade val="90000"/>
                    <a:satMod val="250000"/>
                    <a:alpha val="100000"/>
                  </a:srgbClr>
                </a:solidFill>
              </a:rPr>
              <a:t>Never Looked Back”</a:t>
            </a:r>
            <a:endParaRPr lang="en-US" dirty="0"/>
          </a:p>
        </p:txBody>
      </p:sp>
      <p:sp>
        <p:nvSpPr>
          <p:cNvPr id="3" name="Content Placeholder 2"/>
          <p:cNvSpPr>
            <a:spLocks noGrp="1"/>
          </p:cNvSpPr>
          <p:nvPr>
            <p:ph idx="1"/>
          </p:nvPr>
        </p:nvSpPr>
        <p:spPr>
          <a:xfrm>
            <a:off x="457200" y="1646236"/>
            <a:ext cx="8229600" cy="4830763"/>
          </a:xfrm>
        </p:spPr>
        <p:txBody>
          <a:bodyPr>
            <a:normAutofit/>
          </a:bodyPr>
          <a:lstStyle/>
          <a:p>
            <a:pPr marL="342900" lvl="0" indent="-342900">
              <a:tabLst>
                <a:tab pos="457200" algn="l"/>
              </a:tabLst>
            </a:pPr>
            <a:r>
              <a:rPr lang="en-US" sz="4600" dirty="0">
                <a:latin typeface="Calibri"/>
                <a:ea typeface="Calibri"/>
                <a:cs typeface="Times New Roman"/>
              </a:rPr>
              <a:t>(Past) </a:t>
            </a:r>
          </a:p>
          <a:p>
            <a:pPr marL="342900" lvl="0" indent="-342900">
              <a:buClr>
                <a:srgbClr val="72A376"/>
              </a:buClr>
            </a:pPr>
            <a:r>
              <a:rPr lang="en-US" dirty="0">
                <a:solidFill>
                  <a:prstClr val="white"/>
                </a:solidFill>
                <a:latin typeface="Calibri"/>
                <a:ea typeface="Calibri"/>
                <a:cs typeface="Times New Roman"/>
              </a:rPr>
              <a:t>A slave hunter shows up and to take Solomon back to Macon, GA.</a:t>
            </a:r>
          </a:p>
          <a:p>
            <a:pPr marL="742950" lvl="1" indent="-285750">
              <a:spcBef>
                <a:spcPts val="0"/>
              </a:spcBef>
              <a:buClr>
                <a:srgbClr val="B0CCB0"/>
              </a:buClr>
              <a:buFont typeface="Courier New"/>
              <a:buChar char="o"/>
            </a:pPr>
            <a:r>
              <a:rPr lang="en-US" dirty="0">
                <a:solidFill>
                  <a:prstClr val="white"/>
                </a:solidFill>
                <a:latin typeface="Calibri"/>
                <a:ea typeface="Calibri"/>
                <a:cs typeface="Times New Roman"/>
              </a:rPr>
              <a:t>There is a confrontation and Solomon almost used an ax on the Slave Hunter, but his Quaker background stops him from doing it.</a:t>
            </a:r>
          </a:p>
          <a:p>
            <a:pPr marL="742950" lvl="1" indent="-285750">
              <a:spcBef>
                <a:spcPts val="0"/>
              </a:spcBef>
              <a:buClr>
                <a:srgbClr val="B0CCB0"/>
              </a:buClr>
              <a:buFont typeface="Courier New"/>
              <a:buChar char="o"/>
            </a:pPr>
            <a:r>
              <a:rPr lang="en-US" dirty="0">
                <a:solidFill>
                  <a:prstClr val="white"/>
                </a:solidFill>
                <a:latin typeface="Calibri"/>
                <a:ea typeface="Calibri"/>
                <a:cs typeface="Times New Roman"/>
              </a:rPr>
              <a:t>Mr. Weaver tells Solomon, “I’ll do everything I can to get thee out again.”</a:t>
            </a:r>
          </a:p>
          <a:p>
            <a:pPr marL="742950" lvl="1" indent="-285750">
              <a:spcBef>
                <a:spcPts val="0"/>
              </a:spcBef>
              <a:buClr>
                <a:srgbClr val="B0CCB0"/>
              </a:buClr>
              <a:buFont typeface="Courier New"/>
              <a:buChar char="o"/>
            </a:pPr>
            <a:r>
              <a:rPr lang="en-US" dirty="0">
                <a:solidFill>
                  <a:prstClr val="white"/>
                </a:solidFill>
                <a:latin typeface="Calibri"/>
                <a:ea typeface="Calibri"/>
                <a:cs typeface="Times New Roman"/>
              </a:rPr>
              <a:t>Mr. Weaver gives Solomon Thunder so he doesn’t have to walk.</a:t>
            </a:r>
          </a:p>
          <a:p>
            <a:endParaRPr lang="en-US" dirty="0"/>
          </a:p>
          <a:p>
            <a:pPr marL="411480" lvl="1" indent="0">
              <a:buNone/>
            </a:pPr>
            <a:endParaRPr lang="en-US" dirty="0"/>
          </a:p>
        </p:txBody>
      </p:sp>
    </p:spTree>
    <p:extLst>
      <p:ext uri="{BB962C8B-B14F-4D97-AF65-F5344CB8AC3E}">
        <p14:creationId xmlns:p14="http://schemas.microsoft.com/office/powerpoint/2010/main" val="1908787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100" dirty="0">
                <a:solidFill>
                  <a:srgbClr val="EAEBDE">
                    <a:tint val="100000"/>
                    <a:shade val="90000"/>
                    <a:satMod val="250000"/>
                    <a:alpha val="100000"/>
                  </a:srgbClr>
                </a:solidFill>
              </a:rPr>
              <a:t>Chapter </a:t>
            </a:r>
            <a:r>
              <a:rPr lang="en-US" sz="4100" dirty="0" smtClean="0">
                <a:solidFill>
                  <a:srgbClr val="EAEBDE">
                    <a:tint val="100000"/>
                    <a:shade val="90000"/>
                    <a:satMod val="250000"/>
                    <a:alpha val="100000"/>
                  </a:srgbClr>
                </a:solidFill>
              </a:rPr>
              <a:t>17: “The View from Lizbet’s Cot”</a:t>
            </a:r>
            <a:endParaRPr lang="en-US" dirty="0"/>
          </a:p>
        </p:txBody>
      </p:sp>
      <p:sp>
        <p:nvSpPr>
          <p:cNvPr id="3" name="Content Placeholder 2"/>
          <p:cNvSpPr>
            <a:spLocks noGrp="1"/>
          </p:cNvSpPr>
          <p:nvPr>
            <p:ph idx="1"/>
          </p:nvPr>
        </p:nvSpPr>
        <p:spPr>
          <a:xfrm>
            <a:off x="457200" y="1646236"/>
            <a:ext cx="8229600" cy="4830763"/>
          </a:xfrm>
        </p:spPr>
        <p:txBody>
          <a:bodyPr>
            <a:normAutofit lnSpcReduction="10000"/>
          </a:bodyPr>
          <a:lstStyle/>
          <a:p>
            <a:pPr marL="342900" lvl="0" indent="-342900">
              <a:tabLst>
                <a:tab pos="457200" algn="l"/>
              </a:tabLst>
            </a:pPr>
            <a:r>
              <a:rPr lang="en-US" sz="3800" dirty="0">
                <a:latin typeface="Calibri"/>
                <a:ea typeface="Calibri"/>
                <a:cs typeface="Times New Roman"/>
              </a:rPr>
              <a:t>(</a:t>
            </a:r>
            <a:r>
              <a:rPr lang="en-US" sz="3800" dirty="0" smtClean="0">
                <a:latin typeface="Calibri"/>
                <a:ea typeface="Calibri"/>
                <a:cs typeface="Times New Roman"/>
              </a:rPr>
              <a:t>Present) </a:t>
            </a:r>
            <a:endParaRPr lang="en-US" sz="3800" dirty="0">
              <a:latin typeface="Calibri"/>
              <a:ea typeface="Calibri"/>
              <a:cs typeface="Times New Roman"/>
            </a:endParaRPr>
          </a:p>
          <a:p>
            <a:pPr marL="342900" lvl="0" indent="-342900">
              <a:tabLst>
                <a:tab pos="457200" algn="l"/>
              </a:tabLst>
            </a:pPr>
            <a:r>
              <a:rPr lang="en-US" sz="3800" dirty="0">
                <a:latin typeface="Calibri"/>
                <a:ea typeface="Calibri"/>
                <a:cs typeface="Times New Roman"/>
              </a:rPr>
              <a:t>Dana, Ahn and Jeep go into the tiny room were Lizbet’s bones were found.</a:t>
            </a:r>
          </a:p>
          <a:p>
            <a:pPr marL="742950" lvl="1" indent="-285750">
              <a:spcBef>
                <a:spcPts val="0"/>
              </a:spcBef>
              <a:buFont typeface="Times New Roman"/>
              <a:buChar char="•"/>
              <a:tabLst>
                <a:tab pos="457200" algn="l"/>
                <a:tab pos="914400" algn="l"/>
              </a:tabLst>
            </a:pPr>
            <a:r>
              <a:rPr lang="en-US" sz="3100" dirty="0">
                <a:latin typeface="Calibri"/>
                <a:ea typeface="Calibri"/>
                <a:cs typeface="Times New Roman"/>
              </a:rPr>
              <a:t>Jeep wants to go into the closet that was  Lizbet’s room to “feel it pumping”, like the Heart at the Museum of Science &amp; Industry in Chicago.</a:t>
            </a:r>
          </a:p>
          <a:p>
            <a:pPr marL="742950" lvl="1" indent="-285750">
              <a:spcBef>
                <a:spcPts val="0"/>
              </a:spcBef>
              <a:buFont typeface="Times New Roman"/>
              <a:buChar char="•"/>
              <a:tabLst>
                <a:tab pos="914400" algn="l"/>
              </a:tabLst>
            </a:pPr>
            <a:r>
              <a:rPr lang="en-US" sz="3100" dirty="0">
                <a:latin typeface="Calibri"/>
                <a:ea typeface="Calibri"/>
                <a:cs typeface="Times New Roman"/>
              </a:rPr>
              <a:t>He investigates every inch of the small room, and lies on the cot as well as under it</a:t>
            </a:r>
            <a:r>
              <a:rPr lang="en-US" sz="3100" dirty="0" smtClean="0">
                <a:latin typeface="Calibri"/>
                <a:ea typeface="Calibri"/>
                <a:cs typeface="Times New Roman"/>
              </a:rPr>
              <a:t>.</a:t>
            </a:r>
            <a:endParaRPr lang="en-US" sz="3100" dirty="0">
              <a:latin typeface="Calibri"/>
              <a:ea typeface="Calibri"/>
              <a:cs typeface="Times New Roman"/>
            </a:endParaRPr>
          </a:p>
          <a:p>
            <a:pPr marL="342900" lvl="0" indent="-342900">
              <a:tabLst>
                <a:tab pos="457200" algn="l"/>
              </a:tabLst>
            </a:pPr>
            <a:r>
              <a:rPr lang="en-US" sz="3500" dirty="0">
                <a:latin typeface="Calibri"/>
                <a:ea typeface="Calibri"/>
                <a:cs typeface="Times New Roman"/>
              </a:rPr>
              <a:t>Jeep declares, “She died in this room.”</a:t>
            </a:r>
          </a:p>
          <a:p>
            <a:pPr marL="347980" lvl="1" indent="0">
              <a:buClr>
                <a:srgbClr val="72A376"/>
              </a:buClr>
              <a:buNone/>
            </a:pPr>
            <a:endParaRPr lang="en-US" dirty="0"/>
          </a:p>
          <a:p>
            <a:pPr marL="411480" lvl="1" indent="0">
              <a:buNone/>
            </a:pPr>
            <a:endParaRPr lang="en-US" dirty="0"/>
          </a:p>
        </p:txBody>
      </p:sp>
    </p:spTree>
    <p:extLst>
      <p:ext uri="{BB962C8B-B14F-4D97-AF65-F5344CB8AC3E}">
        <p14:creationId xmlns:p14="http://schemas.microsoft.com/office/powerpoint/2010/main" val="2922262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100" dirty="0">
                <a:solidFill>
                  <a:srgbClr val="EAEBDE">
                    <a:tint val="100000"/>
                    <a:shade val="90000"/>
                    <a:satMod val="250000"/>
                    <a:alpha val="100000"/>
                  </a:srgbClr>
                </a:solidFill>
              </a:rPr>
              <a:t>Chapter </a:t>
            </a:r>
            <a:r>
              <a:rPr lang="en-US" sz="4100" dirty="0" smtClean="0">
                <a:solidFill>
                  <a:srgbClr val="EAEBDE">
                    <a:tint val="100000"/>
                    <a:shade val="90000"/>
                    <a:satMod val="250000"/>
                    <a:alpha val="100000"/>
                  </a:srgbClr>
                </a:solidFill>
              </a:rPr>
              <a:t>19: “The View from Lizbet’s Cot”</a:t>
            </a:r>
            <a:endParaRPr lang="en-US" dirty="0"/>
          </a:p>
        </p:txBody>
      </p:sp>
      <p:sp>
        <p:nvSpPr>
          <p:cNvPr id="3" name="Content Placeholder 2"/>
          <p:cNvSpPr>
            <a:spLocks noGrp="1"/>
          </p:cNvSpPr>
          <p:nvPr>
            <p:ph idx="1"/>
          </p:nvPr>
        </p:nvSpPr>
        <p:spPr>
          <a:xfrm>
            <a:off x="457200" y="1646236"/>
            <a:ext cx="8229600" cy="4830763"/>
          </a:xfrm>
        </p:spPr>
        <p:txBody>
          <a:bodyPr>
            <a:normAutofit fontScale="62500" lnSpcReduction="20000"/>
          </a:bodyPr>
          <a:lstStyle/>
          <a:p>
            <a:pPr marL="342900" lvl="0" indent="-342900">
              <a:tabLst>
                <a:tab pos="457200" algn="l"/>
              </a:tabLst>
            </a:pPr>
            <a:r>
              <a:rPr lang="en-US" sz="4600" dirty="0">
                <a:latin typeface="Calibri"/>
                <a:ea typeface="Calibri"/>
                <a:cs typeface="Times New Roman"/>
              </a:rPr>
              <a:t>(</a:t>
            </a:r>
            <a:r>
              <a:rPr lang="en-US" dirty="0" smtClean="0">
                <a:latin typeface="Calibri"/>
                <a:ea typeface="Calibri"/>
                <a:cs typeface="Times New Roman"/>
              </a:rPr>
              <a:t>Present</a:t>
            </a:r>
            <a:r>
              <a:rPr lang="en-US" sz="4600" dirty="0" smtClean="0">
                <a:latin typeface="Calibri"/>
                <a:ea typeface="Calibri"/>
                <a:cs typeface="Times New Roman"/>
              </a:rPr>
              <a:t>) </a:t>
            </a:r>
          </a:p>
          <a:p>
            <a:pPr lvl="0"/>
            <a:r>
              <a:rPr lang="en-US" sz="4800" dirty="0" smtClean="0"/>
              <a:t>The boys talk about what they want to do when they get older</a:t>
            </a:r>
          </a:p>
          <a:p>
            <a:pPr lvl="1"/>
            <a:r>
              <a:rPr lang="en-US" sz="4200" dirty="0" smtClean="0"/>
              <a:t>James realizes his dream to become an architect. </a:t>
            </a:r>
          </a:p>
          <a:p>
            <a:pPr lvl="1"/>
            <a:r>
              <a:rPr lang="en-US" sz="4200" dirty="0" smtClean="0"/>
              <a:t>James pictures how he would design the front door to the New Hotel/</a:t>
            </a:r>
          </a:p>
          <a:p>
            <a:pPr lvl="0"/>
            <a:r>
              <a:rPr lang="en-US" sz="4800" dirty="0" smtClean="0"/>
              <a:t>Back in town James and Jeremy witness a bony old bull staggering   down  the street looking delirious.</a:t>
            </a:r>
          </a:p>
          <a:p>
            <a:pPr lvl="1"/>
            <a:r>
              <a:rPr lang="en-US" sz="4200" dirty="0" smtClean="0"/>
              <a:t>Bethany’s father comes out and shoots the bull</a:t>
            </a:r>
          </a:p>
          <a:p>
            <a:pPr lvl="1"/>
            <a:r>
              <a:rPr lang="en-US" sz="4200" dirty="0" smtClean="0"/>
              <a:t>James is left wondering if he would have the courage to do the same thing.</a:t>
            </a:r>
          </a:p>
          <a:p>
            <a:pPr marL="342900" lvl="0" indent="-342900">
              <a:tabLst>
                <a:tab pos="457200" algn="l"/>
              </a:tabLst>
            </a:pPr>
            <a:endParaRPr lang="en-US" sz="4600" dirty="0">
              <a:latin typeface="Calibri"/>
              <a:ea typeface="Calibri"/>
              <a:cs typeface="Times New Roman"/>
            </a:endParaRPr>
          </a:p>
          <a:p>
            <a:pPr marL="411480" lvl="1" indent="0">
              <a:buNone/>
            </a:pPr>
            <a:endParaRPr lang="en-US" dirty="0"/>
          </a:p>
        </p:txBody>
      </p:sp>
    </p:spTree>
    <p:extLst>
      <p:ext uri="{BB962C8B-B14F-4D97-AF65-F5344CB8AC3E}">
        <p14:creationId xmlns:p14="http://schemas.microsoft.com/office/powerpoint/2010/main" val="25225376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100" dirty="0">
                <a:solidFill>
                  <a:srgbClr val="EAEBDE">
                    <a:tint val="100000"/>
                    <a:shade val="90000"/>
                    <a:satMod val="250000"/>
                    <a:alpha val="100000"/>
                  </a:srgbClr>
                </a:solidFill>
              </a:rPr>
              <a:t>Chapter 18: “Lie a Real Son”</a:t>
            </a:r>
            <a:endParaRPr lang="en-US" dirty="0"/>
          </a:p>
        </p:txBody>
      </p:sp>
      <p:sp>
        <p:nvSpPr>
          <p:cNvPr id="3" name="Content Placeholder 2"/>
          <p:cNvSpPr>
            <a:spLocks noGrp="1"/>
          </p:cNvSpPr>
          <p:nvPr>
            <p:ph idx="1"/>
          </p:nvPr>
        </p:nvSpPr>
        <p:spPr>
          <a:xfrm>
            <a:off x="457200" y="1646236"/>
            <a:ext cx="8229600" cy="4830763"/>
          </a:xfrm>
        </p:spPr>
        <p:txBody>
          <a:bodyPr>
            <a:normAutofit fontScale="85000" lnSpcReduction="10000"/>
          </a:bodyPr>
          <a:lstStyle/>
          <a:p>
            <a:pPr marL="342900" lvl="0" indent="-342900">
              <a:tabLst>
                <a:tab pos="457200" algn="l"/>
              </a:tabLst>
            </a:pPr>
            <a:r>
              <a:rPr lang="en-US" sz="4600" dirty="0">
                <a:latin typeface="Calibri"/>
                <a:ea typeface="Calibri"/>
                <a:cs typeface="Times New Roman"/>
              </a:rPr>
              <a:t>(</a:t>
            </a:r>
            <a:r>
              <a:rPr lang="en-US" dirty="0" smtClean="0">
                <a:latin typeface="Calibri"/>
                <a:ea typeface="Calibri"/>
                <a:cs typeface="Times New Roman"/>
              </a:rPr>
              <a:t>Past</a:t>
            </a:r>
            <a:r>
              <a:rPr lang="en-US" sz="4600" dirty="0" smtClean="0">
                <a:latin typeface="Calibri"/>
                <a:ea typeface="Calibri"/>
                <a:cs typeface="Times New Roman"/>
              </a:rPr>
              <a:t>) </a:t>
            </a:r>
            <a:endParaRPr lang="en-US" sz="4600" dirty="0">
              <a:latin typeface="Calibri"/>
              <a:ea typeface="Calibri"/>
              <a:cs typeface="Times New Roman"/>
            </a:endParaRPr>
          </a:p>
          <a:p>
            <a:pPr marL="342900" lvl="0" indent="-342900">
              <a:tabLst>
                <a:tab pos="457200" algn="l"/>
              </a:tabLst>
            </a:pPr>
            <a:r>
              <a:rPr lang="en-US" dirty="0">
                <a:latin typeface="Calibri"/>
                <a:ea typeface="Calibri"/>
                <a:cs typeface="Times New Roman"/>
              </a:rPr>
              <a:t>Mr. Weaver is gone to Missouri to try and get Solomon back</a:t>
            </a:r>
          </a:p>
          <a:p>
            <a:pPr marL="742950" lvl="1" indent="-285750">
              <a:spcBef>
                <a:spcPts val="0"/>
              </a:spcBef>
              <a:buFont typeface="Times New Roman"/>
              <a:buChar char="•"/>
              <a:tabLst>
                <a:tab pos="457200" algn="l"/>
                <a:tab pos="914400" algn="l"/>
              </a:tabLst>
            </a:pPr>
            <a:r>
              <a:rPr lang="en-US" sz="2800" dirty="0">
                <a:latin typeface="Calibri"/>
                <a:ea typeface="Calibri"/>
                <a:cs typeface="Times New Roman"/>
              </a:rPr>
              <a:t>Rebecca is done with the fever</a:t>
            </a:r>
          </a:p>
          <a:p>
            <a:pPr marL="742950" lvl="1" indent="-285750">
              <a:spcBef>
                <a:spcPts val="0"/>
              </a:spcBef>
              <a:buFont typeface="Times New Roman"/>
              <a:buChar char="•"/>
              <a:tabLst>
                <a:tab pos="457200" algn="l"/>
                <a:tab pos="914400" algn="l"/>
              </a:tabLst>
            </a:pPr>
            <a:r>
              <a:rPr lang="en-US" sz="2800" dirty="0">
                <a:latin typeface="Calibri"/>
                <a:ea typeface="Calibri"/>
                <a:cs typeface="Times New Roman"/>
              </a:rPr>
              <a:t>James spots a prairie wolf with a dead rabbits </a:t>
            </a:r>
            <a:r>
              <a:rPr lang="en-US" sz="2800" i="1" dirty="0">
                <a:latin typeface="Calibri"/>
                <a:ea typeface="Calibri"/>
                <a:cs typeface="Times New Roman"/>
              </a:rPr>
              <a:t>carcass </a:t>
            </a:r>
            <a:r>
              <a:rPr lang="en-US" sz="2800" dirty="0">
                <a:latin typeface="Calibri"/>
                <a:ea typeface="Calibri"/>
                <a:cs typeface="Times New Roman"/>
              </a:rPr>
              <a:t>in it’s mouth.</a:t>
            </a:r>
          </a:p>
          <a:p>
            <a:pPr marL="342900" lvl="0" indent="-342900"/>
            <a:r>
              <a:rPr lang="en-US" dirty="0">
                <a:latin typeface="Calibri"/>
                <a:ea typeface="Calibri"/>
                <a:cs typeface="Times New Roman"/>
              </a:rPr>
              <a:t>Mrs. Weaver has James, from Lizbet’s instructions, go out and pick indigo plants to use as a medicine for Rebecca</a:t>
            </a:r>
          </a:p>
          <a:p>
            <a:pPr marL="742950" marR="0" lvl="1" indent="-285750">
              <a:spcBef>
                <a:spcPts val="0"/>
              </a:spcBef>
              <a:spcAft>
                <a:spcPts val="0"/>
              </a:spcAft>
              <a:buFont typeface="Courier New"/>
              <a:buChar char="o"/>
            </a:pPr>
            <a:r>
              <a:rPr lang="en-US" sz="2800" dirty="0">
                <a:latin typeface="Calibri"/>
                <a:ea typeface="Calibri"/>
                <a:cs typeface="Times New Roman"/>
              </a:rPr>
              <a:t>Lizbet sees James looking in the mirror at his freckles, and tells him he could get rid of them by smearing manure on his face, James cried “Oh,” and ran out of the house.</a:t>
            </a:r>
          </a:p>
          <a:p>
            <a:pPr marL="742950" marR="0" lvl="1" indent="-285750">
              <a:spcBef>
                <a:spcPts val="0"/>
              </a:spcBef>
              <a:spcAft>
                <a:spcPts val="0"/>
              </a:spcAft>
              <a:buFont typeface="Courier New"/>
              <a:buChar char="o"/>
            </a:pPr>
            <a:r>
              <a:rPr lang="en-US" sz="2800" dirty="0">
                <a:latin typeface="Calibri"/>
                <a:ea typeface="Calibri"/>
                <a:cs typeface="Times New Roman"/>
              </a:rPr>
              <a:t>James has to drink the indigo tea before Rebecca will.</a:t>
            </a:r>
          </a:p>
          <a:p>
            <a:pPr marL="347980" lvl="1" indent="0">
              <a:buNone/>
              <a:tabLst>
                <a:tab pos="457200" algn="l"/>
              </a:tabLst>
            </a:pPr>
            <a:endParaRPr lang="en-US" dirty="0"/>
          </a:p>
          <a:p>
            <a:pPr marL="411480" lvl="1" indent="0">
              <a:buNone/>
            </a:pPr>
            <a:endParaRPr lang="en-US" dirty="0"/>
          </a:p>
        </p:txBody>
      </p:sp>
    </p:spTree>
    <p:extLst>
      <p:ext uri="{BB962C8B-B14F-4D97-AF65-F5344CB8AC3E}">
        <p14:creationId xmlns:p14="http://schemas.microsoft.com/office/powerpoint/2010/main" val="1897460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100" dirty="0">
                <a:solidFill>
                  <a:srgbClr val="EAEBDE">
                    <a:tint val="100000"/>
                    <a:shade val="90000"/>
                    <a:satMod val="250000"/>
                    <a:alpha val="100000"/>
                  </a:srgbClr>
                </a:solidFill>
              </a:rPr>
              <a:t>Chapter </a:t>
            </a:r>
            <a:r>
              <a:rPr lang="en-US" sz="4100" dirty="0" smtClean="0">
                <a:solidFill>
                  <a:srgbClr val="EAEBDE">
                    <a:tint val="100000"/>
                    <a:shade val="90000"/>
                    <a:satMod val="250000"/>
                    <a:alpha val="100000"/>
                  </a:srgbClr>
                </a:solidFill>
              </a:rPr>
              <a:t>19: “Plumb Crazy”</a:t>
            </a:r>
            <a:endParaRPr lang="en-US" dirty="0"/>
          </a:p>
        </p:txBody>
      </p:sp>
      <p:sp>
        <p:nvSpPr>
          <p:cNvPr id="3" name="Content Placeholder 2"/>
          <p:cNvSpPr>
            <a:spLocks noGrp="1"/>
          </p:cNvSpPr>
          <p:nvPr>
            <p:ph idx="1"/>
          </p:nvPr>
        </p:nvSpPr>
        <p:spPr>
          <a:xfrm>
            <a:off x="457200" y="1646236"/>
            <a:ext cx="8229600" cy="4830763"/>
          </a:xfrm>
        </p:spPr>
        <p:txBody>
          <a:bodyPr>
            <a:normAutofit/>
          </a:bodyPr>
          <a:lstStyle/>
          <a:p>
            <a:pPr marL="342900" lvl="0" indent="-342900">
              <a:tabLst>
                <a:tab pos="457200" algn="l"/>
              </a:tabLst>
            </a:pPr>
            <a:r>
              <a:rPr lang="en-US" sz="4600" dirty="0">
                <a:latin typeface="Calibri"/>
                <a:ea typeface="Calibri"/>
                <a:cs typeface="Times New Roman"/>
              </a:rPr>
              <a:t>(</a:t>
            </a:r>
            <a:r>
              <a:rPr lang="en-US" dirty="0" smtClean="0">
                <a:latin typeface="Calibri"/>
                <a:ea typeface="Calibri"/>
                <a:cs typeface="Times New Roman"/>
              </a:rPr>
              <a:t>Past</a:t>
            </a:r>
            <a:r>
              <a:rPr lang="en-US" sz="4600" dirty="0" smtClean="0">
                <a:latin typeface="Calibri"/>
                <a:ea typeface="Calibri"/>
                <a:cs typeface="Times New Roman"/>
              </a:rPr>
              <a:t>) </a:t>
            </a:r>
            <a:endParaRPr lang="en-US" sz="4600" dirty="0">
              <a:latin typeface="Calibri"/>
              <a:ea typeface="Calibri"/>
              <a:cs typeface="Times New Roman"/>
            </a:endParaRPr>
          </a:p>
          <a:p>
            <a:pPr marL="342900" lvl="0" indent="-342900"/>
            <a:r>
              <a:rPr lang="en-US" dirty="0" smtClean="0">
                <a:latin typeface="Calibri"/>
                <a:ea typeface="Calibri"/>
                <a:cs typeface="Times New Roman"/>
              </a:rPr>
              <a:t>James and has friends Jeremy and Will are talking about the cattle drive of Texas Long Horns passing through town on their way to Kansas City Stock Yards.</a:t>
            </a:r>
          </a:p>
          <a:p>
            <a:pPr marL="342900" lvl="0" indent="-342900"/>
            <a:r>
              <a:rPr lang="en-US" dirty="0" smtClean="0">
                <a:latin typeface="Calibri"/>
                <a:ea typeface="Calibri"/>
                <a:cs typeface="Times New Roman"/>
              </a:rPr>
              <a:t>They talk about the cattle caring ticks that cause “Texas Fever”, and how their cows will become infected.</a:t>
            </a:r>
          </a:p>
          <a:p>
            <a:pPr marL="342900" lvl="0" indent="-342900">
              <a:buFont typeface="Arial" pitchFamily="34" charset="0"/>
              <a:buChar char="•"/>
            </a:pPr>
            <a:endParaRPr lang="en-US" dirty="0"/>
          </a:p>
          <a:p>
            <a:pPr marL="411480" lvl="1" indent="0">
              <a:buNone/>
            </a:pPr>
            <a:endParaRPr lang="en-US" dirty="0"/>
          </a:p>
        </p:txBody>
      </p:sp>
    </p:spTree>
    <p:extLst>
      <p:ext uri="{BB962C8B-B14F-4D97-AF65-F5344CB8AC3E}">
        <p14:creationId xmlns:p14="http://schemas.microsoft.com/office/powerpoint/2010/main" val="24334595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100" dirty="0">
                <a:solidFill>
                  <a:srgbClr val="EAEBDE">
                    <a:tint val="100000"/>
                    <a:shade val="90000"/>
                    <a:satMod val="250000"/>
                    <a:alpha val="100000"/>
                  </a:srgbClr>
                </a:solidFill>
              </a:rPr>
              <a:t>Chapter </a:t>
            </a:r>
            <a:r>
              <a:rPr lang="en-US" sz="4100" dirty="0" smtClean="0">
                <a:solidFill>
                  <a:srgbClr val="EAEBDE">
                    <a:tint val="100000"/>
                    <a:shade val="90000"/>
                    <a:satMod val="250000"/>
                    <a:alpha val="100000"/>
                  </a:srgbClr>
                </a:solidFill>
              </a:rPr>
              <a:t>19: “Plumb Crazy”</a:t>
            </a:r>
            <a:endParaRPr lang="en-US" dirty="0"/>
          </a:p>
        </p:txBody>
      </p:sp>
      <p:sp>
        <p:nvSpPr>
          <p:cNvPr id="3" name="Content Placeholder 2"/>
          <p:cNvSpPr>
            <a:spLocks noGrp="1"/>
          </p:cNvSpPr>
          <p:nvPr>
            <p:ph idx="1"/>
          </p:nvPr>
        </p:nvSpPr>
        <p:spPr>
          <a:xfrm>
            <a:off x="457200" y="1646236"/>
            <a:ext cx="8229600" cy="4830763"/>
          </a:xfrm>
        </p:spPr>
        <p:txBody>
          <a:bodyPr>
            <a:normAutofit/>
          </a:bodyPr>
          <a:lstStyle/>
          <a:p>
            <a:pPr marL="342900" lvl="0" indent="-342900">
              <a:tabLst>
                <a:tab pos="457200" algn="l"/>
              </a:tabLst>
            </a:pPr>
            <a:r>
              <a:rPr lang="en-US" sz="4600" dirty="0">
                <a:latin typeface="Calibri"/>
                <a:ea typeface="Calibri"/>
                <a:cs typeface="Times New Roman"/>
              </a:rPr>
              <a:t>(</a:t>
            </a:r>
            <a:r>
              <a:rPr lang="en-US" dirty="0" smtClean="0">
                <a:latin typeface="Calibri"/>
                <a:ea typeface="Calibri"/>
                <a:cs typeface="Times New Roman"/>
              </a:rPr>
              <a:t>Past</a:t>
            </a:r>
            <a:r>
              <a:rPr lang="en-US" sz="4600" dirty="0" smtClean="0">
                <a:latin typeface="Calibri"/>
                <a:ea typeface="Calibri"/>
                <a:cs typeface="Times New Roman"/>
              </a:rPr>
              <a:t>) </a:t>
            </a:r>
            <a:endParaRPr lang="en-US" sz="4600" dirty="0">
              <a:latin typeface="Calibri"/>
              <a:ea typeface="Calibri"/>
              <a:cs typeface="Times New Roman"/>
            </a:endParaRPr>
          </a:p>
          <a:p>
            <a:pPr marL="342900" lvl="0" indent="-342900"/>
            <a:r>
              <a:rPr lang="en-US" dirty="0" smtClean="0">
                <a:latin typeface="Calibri"/>
                <a:ea typeface="Calibri"/>
                <a:cs typeface="Times New Roman"/>
              </a:rPr>
              <a:t>James and has friends Jeremy and Will are talking about the cattle drive of Texas Long Horns passing through town on their way to Kansas City Stock Yards.</a:t>
            </a:r>
          </a:p>
          <a:p>
            <a:pPr marL="342900" lvl="0" indent="-342900"/>
            <a:r>
              <a:rPr lang="en-US" dirty="0" smtClean="0">
                <a:latin typeface="Calibri"/>
                <a:ea typeface="Calibri"/>
                <a:cs typeface="Times New Roman"/>
              </a:rPr>
              <a:t>They talk about the cattle caring ticks that cause “Texas Fever”, and how their cows will become infected.</a:t>
            </a:r>
          </a:p>
          <a:p>
            <a:pPr marL="342900" lvl="0" indent="-342900">
              <a:buFont typeface="Arial" pitchFamily="34" charset="0"/>
              <a:buChar char="•"/>
            </a:pPr>
            <a:endParaRPr lang="en-US" dirty="0"/>
          </a:p>
          <a:p>
            <a:pPr marL="411480" lvl="1" indent="0">
              <a:buNone/>
            </a:pPr>
            <a:endParaRPr lang="en-US" dirty="0"/>
          </a:p>
        </p:txBody>
      </p:sp>
    </p:spTree>
    <p:extLst>
      <p:ext uri="{BB962C8B-B14F-4D97-AF65-F5344CB8AC3E}">
        <p14:creationId xmlns:p14="http://schemas.microsoft.com/office/powerpoint/2010/main" val="2433459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
            </a:r>
            <a:endParaRPr lang="en-US" dirty="0"/>
          </a:p>
        </p:txBody>
      </p:sp>
      <p:sp>
        <p:nvSpPr>
          <p:cNvPr id="3" name="Content Placeholder 2"/>
          <p:cNvSpPr>
            <a:spLocks noGrp="1"/>
          </p:cNvSpPr>
          <p:nvPr>
            <p:ph idx="1"/>
          </p:nvPr>
        </p:nvSpPr>
        <p:spPr/>
        <p:txBody>
          <a:bodyPr/>
          <a:lstStyle/>
          <a:p>
            <a:r>
              <a:rPr lang="en-US" dirty="0" smtClean="0"/>
              <a:t>Present Time: Dana’s house on Tennessee St. in Lawrence, KS </a:t>
            </a:r>
          </a:p>
          <a:p>
            <a:r>
              <a:rPr lang="en-US" dirty="0" smtClean="0"/>
              <a:t>Past Time: James’ house (same location)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EAEBDE">
                    <a:tint val="100000"/>
                    <a:shade val="90000"/>
                    <a:satMod val="250000"/>
                    <a:alpha val="100000"/>
                  </a:srgbClr>
                </a:solidFill>
              </a:rPr>
              <a:t>Chapter 20: “Tornado”</a:t>
            </a:r>
            <a:endParaRPr lang="en-US" dirty="0"/>
          </a:p>
        </p:txBody>
      </p:sp>
      <p:sp>
        <p:nvSpPr>
          <p:cNvPr id="3" name="Content Placeholder 2"/>
          <p:cNvSpPr>
            <a:spLocks noGrp="1"/>
          </p:cNvSpPr>
          <p:nvPr>
            <p:ph idx="1"/>
          </p:nvPr>
        </p:nvSpPr>
        <p:spPr/>
        <p:txBody>
          <a:bodyPr>
            <a:normAutofit fontScale="92500" lnSpcReduction="20000"/>
          </a:bodyPr>
          <a:lstStyle/>
          <a:p>
            <a:pPr marL="342900" lvl="0" indent="-342900">
              <a:buClr>
                <a:srgbClr val="72A376"/>
              </a:buClr>
              <a:tabLst>
                <a:tab pos="457200" algn="l"/>
              </a:tabLst>
            </a:pPr>
            <a:r>
              <a:rPr lang="en-US" sz="3900" dirty="0" smtClean="0">
                <a:solidFill>
                  <a:prstClr val="white"/>
                </a:solidFill>
                <a:latin typeface="Calibri"/>
                <a:ea typeface="Calibri"/>
                <a:cs typeface="Times New Roman"/>
              </a:rPr>
              <a:t>(Present) </a:t>
            </a:r>
          </a:p>
          <a:p>
            <a:pPr lvl="0"/>
            <a:r>
              <a:rPr lang="en-US" sz="3900" dirty="0" smtClean="0"/>
              <a:t>Dana is at home alone when a big storm is happening.</a:t>
            </a:r>
          </a:p>
          <a:p>
            <a:pPr lvl="0"/>
            <a:r>
              <a:rPr lang="en-US" sz="3900" dirty="0" smtClean="0"/>
              <a:t>She thinks of the song “Ding Dong the Witch is dead” as the rain pounds on the roof. </a:t>
            </a:r>
          </a:p>
          <a:p>
            <a:pPr lvl="0"/>
            <a:r>
              <a:rPr lang="en-US" sz="3900" dirty="0" smtClean="0"/>
              <a:t>The tornado siren sounds and Dana heads for the, with a flashlight and M&amp;M’s, basement.</a:t>
            </a:r>
          </a:p>
          <a:p>
            <a:pPr lvl="0"/>
            <a:endParaRPr lang="en-US" sz="4800" dirty="0" smtClean="0"/>
          </a:p>
          <a:p>
            <a:pPr marL="342900" lvl="0" indent="-342900">
              <a:buClr>
                <a:srgbClr val="72A376"/>
              </a:buClr>
              <a:tabLst>
                <a:tab pos="457200" algn="l"/>
              </a:tabLst>
            </a:pPr>
            <a:endParaRPr lang="en-US" sz="4600" dirty="0" smtClean="0">
              <a:solidFill>
                <a:prstClr val="white"/>
              </a:solidFill>
              <a:latin typeface="Calibri"/>
              <a:ea typeface="Calibri"/>
              <a:cs typeface="Times New Roman"/>
            </a:endParaRPr>
          </a:p>
          <a:p>
            <a:pPr lvl="1">
              <a:buNone/>
            </a:pP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EAEBDE">
                    <a:tint val="100000"/>
                    <a:shade val="90000"/>
                    <a:satMod val="250000"/>
                    <a:alpha val="100000"/>
                  </a:srgbClr>
                </a:solidFill>
              </a:rPr>
              <a:t>Chapter 20: “Tornado”</a:t>
            </a:r>
            <a:endParaRPr lang="en-US" dirty="0"/>
          </a:p>
        </p:txBody>
      </p:sp>
      <p:sp>
        <p:nvSpPr>
          <p:cNvPr id="3" name="Content Placeholder 2"/>
          <p:cNvSpPr>
            <a:spLocks noGrp="1"/>
          </p:cNvSpPr>
          <p:nvPr>
            <p:ph idx="1"/>
          </p:nvPr>
        </p:nvSpPr>
        <p:spPr/>
        <p:txBody>
          <a:bodyPr>
            <a:normAutofit fontScale="92500" lnSpcReduction="20000"/>
          </a:bodyPr>
          <a:lstStyle/>
          <a:p>
            <a:pPr marL="342900" lvl="0" indent="-342900">
              <a:buClr>
                <a:srgbClr val="72A376"/>
              </a:buClr>
              <a:tabLst>
                <a:tab pos="457200" algn="l"/>
              </a:tabLst>
            </a:pPr>
            <a:r>
              <a:rPr lang="en-US" sz="3900" dirty="0" smtClean="0">
                <a:solidFill>
                  <a:prstClr val="white"/>
                </a:solidFill>
                <a:latin typeface="Calibri"/>
                <a:ea typeface="Calibri"/>
                <a:cs typeface="Times New Roman"/>
              </a:rPr>
              <a:t>(Present) </a:t>
            </a:r>
          </a:p>
          <a:p>
            <a:pPr lvl="0"/>
            <a:r>
              <a:rPr lang="en-US" sz="4000" dirty="0" smtClean="0"/>
              <a:t>The storm passes and Dana, very relieved, scurries out of the basement and views the aftermath of the storm.</a:t>
            </a:r>
          </a:p>
          <a:p>
            <a:r>
              <a:rPr lang="en-US" sz="4000" dirty="0" smtClean="0"/>
              <a:t>Ahn calls and tell Dana how scared she was during the storm. Dana says, “Oh you get used to it.”, while not admitting to her own fear</a:t>
            </a:r>
            <a:endParaRPr lang="en-US" sz="3900" dirty="0" smtClean="0">
              <a:solidFill>
                <a:prstClr val="white"/>
              </a:solidFill>
              <a:latin typeface="Calibri"/>
              <a:ea typeface="Calibri"/>
              <a:cs typeface="Times New Roman"/>
            </a:endParaRPr>
          </a:p>
          <a:p>
            <a:pPr lvl="0"/>
            <a:endParaRPr lang="en-US" sz="4800" dirty="0" smtClean="0"/>
          </a:p>
          <a:p>
            <a:pPr marL="342900" lvl="0" indent="-342900">
              <a:buClr>
                <a:srgbClr val="72A376"/>
              </a:buClr>
              <a:tabLst>
                <a:tab pos="457200" algn="l"/>
              </a:tabLst>
            </a:pPr>
            <a:endParaRPr lang="en-US" sz="4600" dirty="0" smtClean="0">
              <a:solidFill>
                <a:prstClr val="white"/>
              </a:solidFill>
              <a:latin typeface="Calibri"/>
              <a:ea typeface="Calibri"/>
              <a:cs typeface="Times New Roman"/>
            </a:endParaRPr>
          </a:p>
          <a:p>
            <a:pPr lvl="0">
              <a:buNone/>
            </a:pP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EAEBDE">
                    <a:tint val="100000"/>
                    <a:shade val="90000"/>
                    <a:satMod val="250000"/>
                    <a:alpha val="100000"/>
                  </a:srgbClr>
                </a:solidFill>
              </a:rPr>
              <a:t>Chapter 20: “Tornado”</a:t>
            </a:r>
            <a:endParaRPr lang="en-US" dirty="0"/>
          </a:p>
        </p:txBody>
      </p:sp>
      <p:sp>
        <p:nvSpPr>
          <p:cNvPr id="3" name="Content Placeholder 2"/>
          <p:cNvSpPr>
            <a:spLocks noGrp="1"/>
          </p:cNvSpPr>
          <p:nvPr>
            <p:ph idx="1"/>
          </p:nvPr>
        </p:nvSpPr>
        <p:spPr/>
        <p:txBody>
          <a:bodyPr>
            <a:normAutofit fontScale="77500" lnSpcReduction="20000"/>
          </a:bodyPr>
          <a:lstStyle/>
          <a:p>
            <a:pPr marL="342900" lvl="0" indent="-342900">
              <a:buClr>
                <a:srgbClr val="72A376"/>
              </a:buClr>
              <a:tabLst>
                <a:tab pos="457200" algn="l"/>
              </a:tabLst>
            </a:pPr>
            <a:r>
              <a:rPr lang="en-US" sz="4600" dirty="0" smtClean="0">
                <a:solidFill>
                  <a:prstClr val="white"/>
                </a:solidFill>
                <a:latin typeface="Calibri"/>
                <a:ea typeface="Calibri"/>
                <a:cs typeface="Times New Roman"/>
              </a:rPr>
              <a:t>(Present) </a:t>
            </a:r>
          </a:p>
          <a:p>
            <a:pPr lvl="0"/>
            <a:r>
              <a:rPr lang="en-US" sz="4600" dirty="0" smtClean="0"/>
              <a:t>Ahn said that maybe Lizbet could have died of fright during a storm like this while she was up in the attic. Dana disagrees, and tells Ahn after all she went through she hardly thinks that the noise from a tornado would even bother her.</a:t>
            </a:r>
          </a:p>
          <a:p>
            <a:pPr lvl="0"/>
            <a:r>
              <a:rPr lang="en-US" sz="4600" dirty="0" smtClean="0"/>
              <a:t>The chapter ends with both girls still puzzled about how Lizbet died.</a:t>
            </a:r>
          </a:p>
          <a:p>
            <a:pPr lvl="0"/>
            <a:endParaRPr lang="en-US" sz="4800" dirty="0" smtClean="0"/>
          </a:p>
          <a:p>
            <a:pPr marL="342900" lvl="0" indent="-342900">
              <a:buClr>
                <a:srgbClr val="72A376"/>
              </a:buClr>
              <a:tabLst>
                <a:tab pos="457200" algn="l"/>
              </a:tabLst>
            </a:pPr>
            <a:endParaRPr lang="en-US" sz="4600" dirty="0" smtClean="0">
              <a:solidFill>
                <a:prstClr val="white"/>
              </a:solidFill>
              <a:latin typeface="Calibri"/>
              <a:ea typeface="Calibri"/>
              <a:cs typeface="Times New Roman"/>
            </a:endParaRPr>
          </a:p>
          <a:p>
            <a:pPr lvl="0">
              <a:buNone/>
            </a:pP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EAEBDE">
                    <a:tint val="100000"/>
                    <a:shade val="90000"/>
                    <a:satMod val="250000"/>
                    <a:alpha val="100000"/>
                  </a:srgbClr>
                </a:solidFill>
              </a:rPr>
              <a:t>Chapter 21: “Wild Indigo”</a:t>
            </a:r>
            <a:endParaRPr lang="en-US" dirty="0"/>
          </a:p>
        </p:txBody>
      </p:sp>
      <p:sp>
        <p:nvSpPr>
          <p:cNvPr id="3" name="Content Placeholder 2"/>
          <p:cNvSpPr>
            <a:spLocks noGrp="1"/>
          </p:cNvSpPr>
          <p:nvPr>
            <p:ph idx="1"/>
          </p:nvPr>
        </p:nvSpPr>
        <p:spPr/>
        <p:txBody>
          <a:bodyPr>
            <a:normAutofit fontScale="85000" lnSpcReduction="10000"/>
          </a:bodyPr>
          <a:lstStyle/>
          <a:p>
            <a:pPr marL="342900" lvl="0" indent="-342900">
              <a:buClr>
                <a:srgbClr val="72A376"/>
              </a:buClr>
              <a:tabLst>
                <a:tab pos="457200" algn="l"/>
              </a:tabLst>
            </a:pPr>
            <a:r>
              <a:rPr lang="en-US" sz="4600" dirty="0" smtClean="0">
                <a:solidFill>
                  <a:prstClr val="white"/>
                </a:solidFill>
                <a:latin typeface="Calibri"/>
                <a:ea typeface="Calibri"/>
                <a:cs typeface="Times New Roman"/>
              </a:rPr>
              <a:t>(Past) </a:t>
            </a:r>
          </a:p>
          <a:p>
            <a:pPr marL="342900" lvl="0" indent="-342900"/>
            <a:r>
              <a:rPr lang="en-US" dirty="0" smtClean="0">
                <a:latin typeface="Times New Roman"/>
                <a:ea typeface="Times New Roman"/>
              </a:rPr>
              <a:t>August </a:t>
            </a:r>
            <a:r>
              <a:rPr lang="en-US" dirty="0">
                <a:latin typeface="Times New Roman"/>
                <a:ea typeface="Times New Roman"/>
              </a:rPr>
              <a:t>1856, Seems like everyone is sick in Lawrence.</a:t>
            </a:r>
            <a:endParaRPr lang="en-US" sz="1600" dirty="0">
              <a:latin typeface="Times New Roman"/>
              <a:ea typeface="Times New Roman"/>
            </a:endParaRPr>
          </a:p>
          <a:p>
            <a:pPr marL="742950" marR="0" lvl="1" indent="-285750">
              <a:spcBef>
                <a:spcPts val="0"/>
              </a:spcBef>
              <a:spcAft>
                <a:spcPts val="0"/>
              </a:spcAft>
              <a:buFont typeface="Courier New"/>
              <a:buChar char="o"/>
            </a:pPr>
            <a:r>
              <a:rPr lang="en-US" sz="2800" dirty="0">
                <a:latin typeface="Times New Roman"/>
                <a:ea typeface="Times New Roman"/>
              </a:rPr>
              <a:t>Rebecca is getting better</a:t>
            </a:r>
            <a:endParaRPr lang="en-US" sz="1400" dirty="0">
              <a:latin typeface="Times New Roman"/>
              <a:ea typeface="Times New Roman"/>
            </a:endParaRPr>
          </a:p>
          <a:p>
            <a:pPr marL="742950" marR="0" lvl="1" indent="-285750">
              <a:spcBef>
                <a:spcPts val="0"/>
              </a:spcBef>
              <a:spcAft>
                <a:spcPts val="0"/>
              </a:spcAft>
              <a:buFont typeface="Courier New"/>
              <a:buChar char="o"/>
            </a:pPr>
            <a:r>
              <a:rPr lang="en-US" sz="2800" dirty="0">
                <a:latin typeface="Times New Roman"/>
                <a:ea typeface="Times New Roman"/>
              </a:rPr>
              <a:t>Dr. Olney believes that “Quinine” is the cure, but the Weaver’s know it was the Indigo Root that saved Rebecca</a:t>
            </a:r>
            <a:endParaRPr lang="en-US" sz="1400" dirty="0">
              <a:latin typeface="Times New Roman"/>
              <a:ea typeface="Times New Roman"/>
            </a:endParaRPr>
          </a:p>
          <a:p>
            <a:pPr marL="342900" lvl="0" indent="-342900"/>
            <a:r>
              <a:rPr lang="en-US" dirty="0">
                <a:latin typeface="Times New Roman"/>
                <a:ea typeface="Times New Roman"/>
              </a:rPr>
              <a:t>Mrs. Weaver is making soap from ashes</a:t>
            </a:r>
            <a:endParaRPr lang="en-US" sz="1600" dirty="0">
              <a:latin typeface="Times New Roman"/>
              <a:ea typeface="Times New Roman"/>
            </a:endParaRPr>
          </a:p>
          <a:p>
            <a:pPr marL="742950" marR="0" lvl="1" indent="-285750">
              <a:spcBef>
                <a:spcPts val="0"/>
              </a:spcBef>
              <a:spcAft>
                <a:spcPts val="0"/>
              </a:spcAft>
              <a:buFont typeface="Courier New"/>
              <a:buChar char="o"/>
            </a:pPr>
            <a:r>
              <a:rPr lang="en-US" sz="2800" dirty="0">
                <a:latin typeface="Times New Roman"/>
                <a:ea typeface="Times New Roman"/>
              </a:rPr>
              <a:t>James remembers the sweet smelling soap they used to buy in Boston</a:t>
            </a:r>
            <a:endParaRPr lang="en-US" sz="1400" dirty="0">
              <a:latin typeface="Times New Roman"/>
              <a:ea typeface="Times New Roman"/>
            </a:endParaRPr>
          </a:p>
          <a:p>
            <a:pPr marL="342900" lvl="0" indent="-342900"/>
            <a:r>
              <a:rPr lang="en-US" dirty="0" smtClean="0">
                <a:latin typeface="Times New Roman"/>
                <a:ea typeface="Times New Roman"/>
              </a:rPr>
              <a:t>Although </a:t>
            </a:r>
            <a:r>
              <a:rPr lang="en-US" dirty="0">
                <a:latin typeface="Times New Roman"/>
                <a:ea typeface="Times New Roman"/>
              </a:rPr>
              <a:t>a storm moving </a:t>
            </a:r>
            <a:r>
              <a:rPr lang="en-US" dirty="0" smtClean="0">
                <a:latin typeface="Times New Roman"/>
                <a:ea typeface="Times New Roman"/>
              </a:rPr>
              <a:t>in, </a:t>
            </a:r>
            <a:r>
              <a:rPr lang="en-US" dirty="0" err="1">
                <a:latin typeface="Times New Roman"/>
                <a:ea typeface="Times New Roman"/>
              </a:rPr>
              <a:t>Miz</a:t>
            </a:r>
            <a:r>
              <a:rPr lang="en-US" dirty="0">
                <a:latin typeface="Times New Roman"/>
                <a:ea typeface="Times New Roman"/>
              </a:rPr>
              <a:t> </a:t>
            </a:r>
            <a:r>
              <a:rPr lang="en-US" dirty="0" err="1">
                <a:latin typeface="Times New Roman"/>
                <a:ea typeface="Times New Roman"/>
              </a:rPr>
              <a:t>Lizbet</a:t>
            </a:r>
            <a:r>
              <a:rPr lang="en-US" dirty="0">
                <a:latin typeface="Times New Roman"/>
                <a:ea typeface="Times New Roman"/>
              </a:rPr>
              <a:t> says she needs to leave for Missouri to pick up more runaway slaves.</a:t>
            </a:r>
            <a:endParaRPr lang="en-US" sz="1600" dirty="0">
              <a:latin typeface="Times New Roman"/>
              <a:ea typeface="Times New Roman"/>
            </a:endParaRPr>
          </a:p>
          <a:p>
            <a:pPr marL="0" lvl="0" indent="0">
              <a:buNone/>
            </a:pPr>
            <a:endParaRPr lang="en-US" sz="4600" dirty="0" smtClean="0"/>
          </a:p>
          <a:p>
            <a:pPr lvl="0"/>
            <a:endParaRPr lang="en-US" sz="4800" dirty="0" smtClean="0"/>
          </a:p>
          <a:p>
            <a:pPr marL="342900" lvl="0" indent="-342900">
              <a:buClr>
                <a:srgbClr val="72A376"/>
              </a:buClr>
              <a:tabLst>
                <a:tab pos="457200" algn="l"/>
              </a:tabLst>
            </a:pPr>
            <a:endParaRPr lang="en-US" sz="4600" dirty="0" smtClean="0">
              <a:solidFill>
                <a:prstClr val="white"/>
              </a:solidFill>
              <a:latin typeface="Calibri"/>
              <a:ea typeface="Calibri"/>
              <a:cs typeface="Times New Roman"/>
            </a:endParaRPr>
          </a:p>
          <a:p>
            <a:pPr lvl="0">
              <a:buNone/>
            </a:pPr>
            <a:endParaRPr lang="en-US" dirty="0" smtClean="0"/>
          </a:p>
        </p:txBody>
      </p:sp>
    </p:spTree>
    <p:extLst>
      <p:ext uri="{BB962C8B-B14F-4D97-AF65-F5344CB8AC3E}">
        <p14:creationId xmlns:p14="http://schemas.microsoft.com/office/powerpoint/2010/main" val="11870042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EAEBDE">
                    <a:tint val="100000"/>
                    <a:shade val="90000"/>
                    <a:satMod val="250000"/>
                    <a:alpha val="100000"/>
                  </a:srgbClr>
                </a:solidFill>
              </a:rPr>
              <a:t>Chapter 21: “Wild Indigo”</a:t>
            </a:r>
            <a:endParaRPr lang="en-US" dirty="0"/>
          </a:p>
        </p:txBody>
      </p:sp>
      <p:sp>
        <p:nvSpPr>
          <p:cNvPr id="3" name="Content Placeholder 2"/>
          <p:cNvSpPr>
            <a:spLocks noGrp="1"/>
          </p:cNvSpPr>
          <p:nvPr>
            <p:ph idx="1"/>
          </p:nvPr>
        </p:nvSpPr>
        <p:spPr/>
        <p:txBody>
          <a:bodyPr>
            <a:normAutofit fontScale="92500" lnSpcReduction="10000"/>
          </a:bodyPr>
          <a:lstStyle/>
          <a:p>
            <a:pPr marL="342900" lvl="0" indent="-342900">
              <a:buClr>
                <a:srgbClr val="72A376"/>
              </a:buClr>
              <a:tabLst>
                <a:tab pos="457200" algn="l"/>
              </a:tabLst>
            </a:pPr>
            <a:r>
              <a:rPr lang="en-US" sz="4600" dirty="0" smtClean="0">
                <a:solidFill>
                  <a:prstClr val="white"/>
                </a:solidFill>
                <a:latin typeface="Calibri"/>
                <a:ea typeface="Calibri"/>
                <a:cs typeface="Times New Roman"/>
              </a:rPr>
              <a:t>(Past) </a:t>
            </a:r>
          </a:p>
          <a:p>
            <a:pPr lvl="0"/>
            <a:r>
              <a:rPr lang="en-US" dirty="0"/>
              <a:t>A wagon train of settlers going to Oregon on the “Oregon Trail” comes into Lawrence.</a:t>
            </a:r>
            <a:endParaRPr lang="en-US" sz="1600" dirty="0"/>
          </a:p>
          <a:p>
            <a:pPr lvl="1"/>
            <a:r>
              <a:rPr lang="en-US" sz="2800" dirty="0"/>
              <a:t>James helps a woman from the Wagon Train, who is having a baby by getting Dr. Olney.</a:t>
            </a:r>
            <a:endParaRPr lang="en-US" sz="1400" dirty="0"/>
          </a:p>
          <a:p>
            <a:pPr lvl="1"/>
            <a:r>
              <a:rPr lang="en-US" sz="2800" dirty="0"/>
              <a:t>The Maxwell’s joining the wagons and going to Oregon, and Bethany gives James her cat, Trembles, to take care of for her.</a:t>
            </a:r>
            <a:endParaRPr lang="en-US" sz="1400" dirty="0"/>
          </a:p>
          <a:p>
            <a:pPr lvl="1"/>
            <a:r>
              <a:rPr lang="en-US" sz="2800" dirty="0"/>
              <a:t>A wagon pulls up to the Weaver’s caring runaways, Mrs. </a:t>
            </a:r>
            <a:r>
              <a:rPr lang="en-US" sz="2800"/>
              <a:t>Weaver tells them they can’t stay there.</a:t>
            </a:r>
            <a:endParaRPr lang="en-US" sz="1400"/>
          </a:p>
          <a:p>
            <a:pPr marL="0" lvl="0" indent="0">
              <a:buNone/>
            </a:pPr>
            <a:endParaRPr lang="en-US" sz="4600" dirty="0" smtClean="0"/>
          </a:p>
          <a:p>
            <a:pPr lvl="0"/>
            <a:endParaRPr lang="en-US" sz="4800" dirty="0" smtClean="0"/>
          </a:p>
          <a:p>
            <a:pPr marL="342900" lvl="0" indent="-342900">
              <a:buClr>
                <a:srgbClr val="72A376"/>
              </a:buClr>
              <a:tabLst>
                <a:tab pos="457200" algn="l"/>
              </a:tabLst>
            </a:pPr>
            <a:endParaRPr lang="en-US" sz="4600" dirty="0" smtClean="0">
              <a:solidFill>
                <a:prstClr val="white"/>
              </a:solidFill>
              <a:latin typeface="Calibri"/>
              <a:ea typeface="Calibri"/>
              <a:cs typeface="Times New Roman"/>
            </a:endParaRPr>
          </a:p>
          <a:p>
            <a:pPr lvl="0">
              <a:buNone/>
            </a:pPr>
            <a:endParaRPr lang="en-US" dirty="0" smtClean="0"/>
          </a:p>
        </p:txBody>
      </p:sp>
    </p:spTree>
    <p:extLst>
      <p:ext uri="{BB962C8B-B14F-4D97-AF65-F5344CB8AC3E}">
        <p14:creationId xmlns:p14="http://schemas.microsoft.com/office/powerpoint/2010/main" val="19241497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EAEBDE">
                    <a:tint val="100000"/>
                    <a:shade val="90000"/>
                    <a:satMod val="250000"/>
                    <a:alpha val="100000"/>
                  </a:srgbClr>
                </a:solidFill>
              </a:rPr>
              <a:t>Chapter 22: “Hush Puppies”</a:t>
            </a:r>
            <a:endParaRPr lang="en-US" dirty="0"/>
          </a:p>
        </p:txBody>
      </p:sp>
      <p:sp>
        <p:nvSpPr>
          <p:cNvPr id="3" name="Content Placeholder 2"/>
          <p:cNvSpPr>
            <a:spLocks noGrp="1"/>
          </p:cNvSpPr>
          <p:nvPr>
            <p:ph idx="1"/>
          </p:nvPr>
        </p:nvSpPr>
        <p:spPr/>
        <p:txBody>
          <a:bodyPr>
            <a:normAutofit fontScale="92500" lnSpcReduction="20000"/>
          </a:bodyPr>
          <a:lstStyle/>
          <a:p>
            <a:pPr marL="342900" lvl="0" indent="-342900">
              <a:buClr>
                <a:srgbClr val="72A376"/>
              </a:buClr>
              <a:tabLst>
                <a:tab pos="457200" algn="l"/>
              </a:tabLst>
            </a:pPr>
            <a:r>
              <a:rPr lang="en-US" sz="4600" dirty="0" smtClean="0">
                <a:solidFill>
                  <a:prstClr val="white"/>
                </a:solidFill>
                <a:latin typeface="Calibri"/>
                <a:ea typeface="Calibri"/>
                <a:cs typeface="Times New Roman"/>
              </a:rPr>
              <a:t>(Present) </a:t>
            </a:r>
          </a:p>
          <a:p>
            <a:pPr lvl="0"/>
            <a:r>
              <a:rPr lang="en-US" dirty="0"/>
              <a:t>Dana and her friends are just sitting around in the hot summer heat complaining about nothing to do to, and really not wanting to do anything in the heat anyway.</a:t>
            </a:r>
          </a:p>
          <a:p>
            <a:pPr lvl="1"/>
            <a:r>
              <a:rPr lang="en-US" sz="2800" dirty="0"/>
              <a:t>Jeep gets dropped off and joins the group, complaining about having to </a:t>
            </a:r>
            <a:r>
              <a:rPr lang="en-US" sz="2800" dirty="0" smtClean="0"/>
              <a:t>babysit</a:t>
            </a:r>
            <a:r>
              <a:rPr lang="en-US" sz="2800" dirty="0"/>
              <a:t>.</a:t>
            </a:r>
          </a:p>
          <a:p>
            <a:pPr lvl="1"/>
            <a:r>
              <a:rPr lang="en-US" sz="2800" dirty="0"/>
              <a:t>Jeep </a:t>
            </a:r>
            <a:r>
              <a:rPr lang="en-US" sz="2800" dirty="0" smtClean="0"/>
              <a:t>has been </a:t>
            </a:r>
            <a:r>
              <a:rPr lang="en-US" sz="2800" dirty="0"/>
              <a:t>hanging out with the brothers, friends from his church, and spending a lot of time at KU library. He tells them he has a lot to tell them from his investigating.</a:t>
            </a:r>
          </a:p>
          <a:p>
            <a:pPr lvl="0"/>
            <a:endParaRPr lang="en-US" sz="4600" dirty="0" smtClean="0"/>
          </a:p>
          <a:p>
            <a:pPr lvl="0"/>
            <a:endParaRPr lang="en-US" sz="4800" dirty="0" smtClean="0"/>
          </a:p>
          <a:p>
            <a:pPr marL="342900" lvl="0" indent="-342900">
              <a:buClr>
                <a:srgbClr val="72A376"/>
              </a:buClr>
              <a:tabLst>
                <a:tab pos="457200" algn="l"/>
              </a:tabLst>
            </a:pPr>
            <a:endParaRPr lang="en-US" sz="4600" dirty="0" smtClean="0">
              <a:solidFill>
                <a:prstClr val="white"/>
              </a:solidFill>
              <a:latin typeface="Calibri"/>
              <a:ea typeface="Calibri"/>
              <a:cs typeface="Times New Roman"/>
            </a:endParaRPr>
          </a:p>
          <a:p>
            <a:pPr lvl="0">
              <a:buNone/>
            </a:pPr>
            <a:endParaRPr lang="en-US" dirty="0" smtClean="0"/>
          </a:p>
        </p:txBody>
      </p:sp>
    </p:spTree>
    <p:extLst>
      <p:ext uri="{BB962C8B-B14F-4D97-AF65-F5344CB8AC3E}">
        <p14:creationId xmlns:p14="http://schemas.microsoft.com/office/powerpoint/2010/main" val="11702055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EAEBDE">
                    <a:tint val="100000"/>
                    <a:shade val="90000"/>
                    <a:satMod val="250000"/>
                    <a:alpha val="100000"/>
                  </a:srgbClr>
                </a:solidFill>
              </a:rPr>
              <a:t>Chapter 22: “Hush Puppies”</a:t>
            </a:r>
            <a:endParaRPr lang="en-US" dirty="0"/>
          </a:p>
        </p:txBody>
      </p:sp>
      <p:sp>
        <p:nvSpPr>
          <p:cNvPr id="3" name="Content Placeholder 2"/>
          <p:cNvSpPr>
            <a:spLocks noGrp="1"/>
          </p:cNvSpPr>
          <p:nvPr>
            <p:ph idx="1"/>
          </p:nvPr>
        </p:nvSpPr>
        <p:spPr/>
        <p:txBody>
          <a:bodyPr>
            <a:normAutofit fontScale="85000" lnSpcReduction="20000"/>
          </a:bodyPr>
          <a:lstStyle/>
          <a:p>
            <a:pPr marL="342900" lvl="0" indent="-342900">
              <a:buClr>
                <a:srgbClr val="72A376"/>
              </a:buClr>
              <a:tabLst>
                <a:tab pos="457200" algn="l"/>
              </a:tabLst>
            </a:pPr>
            <a:r>
              <a:rPr lang="en-US" sz="4600" dirty="0" smtClean="0">
                <a:solidFill>
                  <a:prstClr val="white"/>
                </a:solidFill>
                <a:latin typeface="Calibri"/>
                <a:ea typeface="Calibri"/>
                <a:cs typeface="Times New Roman"/>
              </a:rPr>
              <a:t>(Present) </a:t>
            </a:r>
          </a:p>
          <a:p>
            <a:pPr lvl="0"/>
            <a:r>
              <a:rPr lang="en-US" dirty="0"/>
              <a:t>The group heads to Long John Silvers to eat, where Jeep tells them about </a:t>
            </a:r>
            <a:r>
              <a:rPr lang="en-US" dirty="0" err="1"/>
              <a:t>Theron</a:t>
            </a:r>
            <a:r>
              <a:rPr lang="en-US" dirty="0"/>
              <a:t> Trowbridge, a deacon from Iowa, from a long time ago. </a:t>
            </a:r>
          </a:p>
          <a:p>
            <a:pPr lvl="1"/>
            <a:r>
              <a:rPr lang="en-US" sz="2800" dirty="0" smtClean="0"/>
              <a:t>Theron </a:t>
            </a:r>
            <a:r>
              <a:rPr lang="en-US" sz="2800" dirty="0"/>
              <a:t>would help the runaway slaves by feeding the dogs the  slave hunters used to chase down the slaves balls of fried cornmeal laced with </a:t>
            </a:r>
            <a:r>
              <a:rPr lang="en-US" sz="2800" dirty="0" smtClean="0"/>
              <a:t>strychnine to hush the dogs </a:t>
            </a:r>
            <a:r>
              <a:rPr lang="en-US" sz="2800" dirty="0" smtClean="0"/>
              <a:t>– </a:t>
            </a:r>
            <a:r>
              <a:rPr lang="en-US" sz="2800" dirty="0" smtClean="0"/>
              <a:t>“Hush </a:t>
            </a:r>
            <a:r>
              <a:rPr lang="en-US" sz="2800" dirty="0"/>
              <a:t>Puppies.”</a:t>
            </a:r>
          </a:p>
          <a:p>
            <a:pPr lvl="0"/>
            <a:r>
              <a:rPr lang="en-US" dirty="0" smtClean="0"/>
              <a:t>Jeep tells the </a:t>
            </a:r>
            <a:r>
              <a:rPr lang="en-US" dirty="0"/>
              <a:t>group about the typhoid fever epidemic in Lawrence in 1856 -</a:t>
            </a:r>
            <a:r>
              <a:rPr lang="en-US" dirty="0" smtClean="0"/>
              <a:t>1857 -- he </a:t>
            </a:r>
            <a:r>
              <a:rPr lang="en-US" dirty="0"/>
              <a:t>was sure that is what killed </a:t>
            </a:r>
            <a:r>
              <a:rPr lang="en-US" dirty="0" err="1"/>
              <a:t>Miz</a:t>
            </a:r>
            <a:r>
              <a:rPr lang="en-US" dirty="0"/>
              <a:t> </a:t>
            </a:r>
            <a:r>
              <a:rPr lang="en-US" dirty="0" err="1"/>
              <a:t>Lizbet</a:t>
            </a:r>
            <a:r>
              <a:rPr lang="en-US" dirty="0"/>
              <a:t>.</a:t>
            </a:r>
          </a:p>
          <a:p>
            <a:pPr lvl="0"/>
            <a:r>
              <a:rPr lang="en-US" dirty="0"/>
              <a:t>They make a pact not to talk about the diary or anything in it again until the 4</a:t>
            </a:r>
            <a:r>
              <a:rPr lang="en-US" baseline="30000" dirty="0"/>
              <a:t>th</a:t>
            </a:r>
            <a:r>
              <a:rPr lang="en-US" dirty="0"/>
              <a:t> of July</a:t>
            </a:r>
            <a:r>
              <a:rPr lang="en-US" dirty="0" smtClean="0"/>
              <a:t>.</a:t>
            </a:r>
            <a:endParaRPr lang="en-US" sz="4600" dirty="0" smtClean="0"/>
          </a:p>
          <a:p>
            <a:pPr marL="342900" lvl="0" indent="-342900">
              <a:buClr>
                <a:srgbClr val="72A376"/>
              </a:buClr>
              <a:tabLst>
                <a:tab pos="457200" algn="l"/>
              </a:tabLst>
            </a:pPr>
            <a:endParaRPr lang="en-US" sz="4600" dirty="0" smtClean="0">
              <a:solidFill>
                <a:prstClr val="white"/>
              </a:solidFill>
              <a:latin typeface="Calibri"/>
              <a:ea typeface="Calibri"/>
              <a:cs typeface="Times New Roman"/>
            </a:endParaRPr>
          </a:p>
          <a:p>
            <a:pPr lvl="0">
              <a:buNone/>
            </a:pPr>
            <a:endParaRPr lang="en-US" dirty="0" smtClean="0"/>
          </a:p>
        </p:txBody>
      </p:sp>
    </p:spTree>
    <p:extLst>
      <p:ext uri="{BB962C8B-B14F-4D97-AF65-F5344CB8AC3E}">
        <p14:creationId xmlns:p14="http://schemas.microsoft.com/office/powerpoint/2010/main" val="32748215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EAEBDE">
                    <a:tint val="100000"/>
                    <a:shade val="90000"/>
                    <a:satMod val="250000"/>
                    <a:alpha val="100000"/>
                  </a:srgbClr>
                </a:solidFill>
              </a:rPr>
              <a:t>Chapter 23: “Wills Quest”</a:t>
            </a:r>
            <a:endParaRPr lang="en-US" dirty="0"/>
          </a:p>
        </p:txBody>
      </p:sp>
      <p:sp>
        <p:nvSpPr>
          <p:cNvPr id="3" name="Content Placeholder 2"/>
          <p:cNvSpPr>
            <a:spLocks noGrp="1"/>
          </p:cNvSpPr>
          <p:nvPr>
            <p:ph idx="1"/>
          </p:nvPr>
        </p:nvSpPr>
        <p:spPr/>
        <p:txBody>
          <a:bodyPr>
            <a:normAutofit fontScale="62500" lnSpcReduction="20000"/>
          </a:bodyPr>
          <a:lstStyle/>
          <a:p>
            <a:pPr marL="342900" indent="-342900">
              <a:buClr>
                <a:srgbClr val="72A376"/>
              </a:buClr>
              <a:tabLst>
                <a:tab pos="457200" algn="l"/>
              </a:tabLst>
            </a:pPr>
            <a:r>
              <a:rPr lang="en-US" sz="4600" dirty="0" smtClean="0">
                <a:solidFill>
                  <a:prstClr val="white"/>
                </a:solidFill>
                <a:latin typeface="Calibri"/>
                <a:ea typeface="Calibri"/>
                <a:cs typeface="Times New Roman"/>
              </a:rPr>
              <a:t>(</a:t>
            </a:r>
            <a:r>
              <a:rPr lang="en-US" sz="4600" dirty="0">
                <a:solidFill>
                  <a:prstClr val="white"/>
                </a:solidFill>
                <a:latin typeface="Calibri"/>
                <a:ea typeface="Calibri"/>
                <a:cs typeface="Times New Roman"/>
              </a:rPr>
              <a:t>Past) September 1856 </a:t>
            </a:r>
          </a:p>
          <a:p>
            <a:pPr lvl="0"/>
            <a:r>
              <a:rPr lang="en-US" sz="3500" dirty="0"/>
              <a:t>Will </a:t>
            </a:r>
            <a:r>
              <a:rPr lang="en-US" sz="3500" dirty="0" smtClean="0"/>
              <a:t>comes </a:t>
            </a:r>
            <a:r>
              <a:rPr lang="en-US" sz="3500" dirty="0"/>
              <a:t>up to </a:t>
            </a:r>
            <a:r>
              <a:rPr lang="en-US" sz="3500" dirty="0" smtClean="0"/>
              <a:t>James wearing Levies, red leggings, and a gun (Jayhawker).  </a:t>
            </a:r>
          </a:p>
          <a:p>
            <a:pPr lvl="1"/>
            <a:r>
              <a:rPr lang="en-US" sz="2900" dirty="0" smtClean="0"/>
              <a:t>H</a:t>
            </a:r>
            <a:r>
              <a:rPr lang="en-US" sz="2900" dirty="0" smtClean="0"/>
              <a:t>e </a:t>
            </a:r>
            <a:r>
              <a:rPr lang="en-US" sz="2900" dirty="0"/>
              <a:t>is going to fight with John Brown in Osawatomie, city in Kansas that John Brown used for his Headcounters.</a:t>
            </a:r>
          </a:p>
          <a:p>
            <a:pPr lvl="1"/>
            <a:r>
              <a:rPr lang="en-US" sz="2800" dirty="0" smtClean="0"/>
              <a:t>James </a:t>
            </a:r>
            <a:r>
              <a:rPr lang="en-US" sz="2800" dirty="0"/>
              <a:t>is upset with this and finds it hard to see his friend off.</a:t>
            </a:r>
          </a:p>
          <a:p>
            <a:pPr lvl="0"/>
            <a:r>
              <a:rPr lang="en-US" sz="3500" dirty="0"/>
              <a:t>James talks with his Pa about John Brown and violence.</a:t>
            </a:r>
          </a:p>
          <a:p>
            <a:pPr lvl="1"/>
            <a:r>
              <a:rPr lang="en-US" sz="2800" dirty="0"/>
              <a:t>Mr. Weaver tries to convince James that John Brown has it all wrong, and that violence won’t solve anything. </a:t>
            </a:r>
          </a:p>
          <a:p>
            <a:pPr lvl="1"/>
            <a:r>
              <a:rPr lang="en-US" sz="2800" dirty="0"/>
              <a:t>Mrs. Weaver gets drawn into the conversation and they both try to convince James that the violence is a bad thing.</a:t>
            </a:r>
          </a:p>
          <a:p>
            <a:pPr lvl="0"/>
            <a:r>
              <a:rPr lang="en-US" dirty="0"/>
              <a:t>Mrs. Weaver tells the story of the slave Hunter in Worcester, Massachusetts, and how they used nonviolent tactics to run the guy out of town. </a:t>
            </a:r>
          </a:p>
          <a:p>
            <a:pPr lvl="1"/>
            <a:r>
              <a:rPr lang="en-US" sz="2800" dirty="0"/>
              <a:t>He told them how the surrounded the guy, but never laid a hand on him, and followed him all day and never stopped asking him to leave. </a:t>
            </a:r>
            <a:endParaRPr lang="en-US" sz="4600" dirty="0" smtClean="0">
              <a:solidFill>
                <a:prstClr val="white"/>
              </a:solidFill>
              <a:latin typeface="Calibri"/>
              <a:ea typeface="Calibri"/>
              <a:cs typeface="Times New Roman"/>
            </a:endParaRPr>
          </a:p>
          <a:p>
            <a:pPr marL="342900" lvl="0" indent="-342900">
              <a:buClr>
                <a:srgbClr val="72A376"/>
              </a:buClr>
              <a:tabLst>
                <a:tab pos="457200" algn="l"/>
              </a:tabLst>
            </a:pPr>
            <a:endParaRPr lang="en-US" sz="4600" dirty="0" smtClean="0">
              <a:solidFill>
                <a:prstClr val="white"/>
              </a:solidFill>
              <a:latin typeface="Calibri"/>
              <a:ea typeface="Calibri"/>
              <a:cs typeface="Times New Roman"/>
            </a:endParaRPr>
          </a:p>
          <a:p>
            <a:pPr lvl="0">
              <a:buNone/>
            </a:pPr>
            <a:endParaRPr lang="en-US" dirty="0" smtClean="0"/>
          </a:p>
        </p:txBody>
      </p:sp>
    </p:spTree>
    <p:extLst>
      <p:ext uri="{BB962C8B-B14F-4D97-AF65-F5344CB8AC3E}">
        <p14:creationId xmlns:p14="http://schemas.microsoft.com/office/powerpoint/2010/main" val="202392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EAEBDE">
                    <a:tint val="100000"/>
                    <a:shade val="90000"/>
                    <a:satMod val="250000"/>
                    <a:alpha val="100000"/>
                  </a:srgbClr>
                </a:solidFill>
              </a:rPr>
              <a:t>Chapter 23: “Wills Quest”</a:t>
            </a:r>
            <a:endParaRPr lang="en-US" dirty="0"/>
          </a:p>
        </p:txBody>
      </p:sp>
      <p:sp>
        <p:nvSpPr>
          <p:cNvPr id="3" name="Content Placeholder 2"/>
          <p:cNvSpPr>
            <a:spLocks noGrp="1"/>
          </p:cNvSpPr>
          <p:nvPr>
            <p:ph idx="1"/>
          </p:nvPr>
        </p:nvSpPr>
        <p:spPr/>
        <p:txBody>
          <a:bodyPr>
            <a:normAutofit fontScale="85000" lnSpcReduction="10000"/>
          </a:bodyPr>
          <a:lstStyle/>
          <a:p>
            <a:pPr marL="342900" indent="-342900">
              <a:buClr>
                <a:srgbClr val="72A376"/>
              </a:buClr>
              <a:tabLst>
                <a:tab pos="457200" algn="l"/>
              </a:tabLst>
            </a:pPr>
            <a:r>
              <a:rPr lang="en-US" sz="4600" dirty="0" smtClean="0">
                <a:solidFill>
                  <a:prstClr val="white"/>
                </a:solidFill>
                <a:latin typeface="Calibri"/>
                <a:ea typeface="Calibri"/>
                <a:cs typeface="Times New Roman"/>
              </a:rPr>
              <a:t>(</a:t>
            </a:r>
            <a:r>
              <a:rPr lang="en-US" sz="4600" dirty="0">
                <a:solidFill>
                  <a:prstClr val="white"/>
                </a:solidFill>
                <a:latin typeface="Calibri"/>
                <a:ea typeface="Calibri"/>
                <a:cs typeface="Times New Roman"/>
              </a:rPr>
              <a:t>Past) September 1856 </a:t>
            </a:r>
          </a:p>
          <a:p>
            <a:pPr lvl="0"/>
            <a:r>
              <a:rPr lang="en-US" dirty="0"/>
              <a:t>James is awakened by a bright light in the middle of the night. It’s a prairie fire!</a:t>
            </a:r>
          </a:p>
          <a:p>
            <a:pPr lvl="1"/>
            <a:r>
              <a:rPr lang="en-US" sz="2800" dirty="0" smtClean="0"/>
              <a:t>The family works hard </a:t>
            </a:r>
            <a:r>
              <a:rPr lang="en-US" sz="2800" dirty="0"/>
              <a:t>to stop the fire. They talked about “fighting fire with fire.”</a:t>
            </a:r>
          </a:p>
          <a:p>
            <a:pPr lvl="0"/>
            <a:r>
              <a:rPr lang="en-US" dirty="0"/>
              <a:t>When it’s over and James collapses into bed, Rebecca asks him if “Thee was a hero out there?”</a:t>
            </a:r>
          </a:p>
          <a:p>
            <a:pPr lvl="0"/>
            <a:r>
              <a:rPr lang="en-US" dirty="0"/>
              <a:t>As he is falling asleep he hears her ask “Was thee scared out there?” to this he replies “Rebecca, thee must learn to fight fire with fire</a:t>
            </a:r>
            <a:r>
              <a:rPr lang="en-US" dirty="0" smtClean="0"/>
              <a:t>?”</a:t>
            </a:r>
            <a:endParaRPr lang="en-US" sz="4600" dirty="0" smtClean="0">
              <a:solidFill>
                <a:prstClr val="white"/>
              </a:solidFill>
              <a:latin typeface="Calibri"/>
              <a:ea typeface="Calibri"/>
              <a:cs typeface="Times New Roman"/>
            </a:endParaRPr>
          </a:p>
          <a:p>
            <a:pPr lvl="0">
              <a:buNone/>
            </a:pPr>
            <a:endParaRPr lang="en-US" dirty="0" smtClean="0"/>
          </a:p>
        </p:txBody>
      </p:sp>
    </p:spTree>
    <p:extLst>
      <p:ext uri="{BB962C8B-B14F-4D97-AF65-F5344CB8AC3E}">
        <p14:creationId xmlns:p14="http://schemas.microsoft.com/office/powerpoint/2010/main" val="42258224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rgbClr val="EAEBDE">
                    <a:tint val="100000"/>
                    <a:shade val="90000"/>
                    <a:satMod val="250000"/>
                    <a:alpha val="100000"/>
                  </a:srgbClr>
                </a:solidFill>
              </a:rPr>
              <a:t>Chapter 24: “I’m Melting I’m Melting”</a:t>
            </a:r>
            <a:endParaRPr lang="en-US" dirty="0"/>
          </a:p>
        </p:txBody>
      </p:sp>
      <p:sp>
        <p:nvSpPr>
          <p:cNvPr id="3" name="Content Placeholder 2"/>
          <p:cNvSpPr>
            <a:spLocks noGrp="1"/>
          </p:cNvSpPr>
          <p:nvPr>
            <p:ph idx="1"/>
          </p:nvPr>
        </p:nvSpPr>
        <p:spPr/>
        <p:txBody>
          <a:bodyPr>
            <a:normAutofit fontScale="70000" lnSpcReduction="20000"/>
          </a:bodyPr>
          <a:lstStyle/>
          <a:p>
            <a:pPr marL="342900" indent="-342900">
              <a:buClr>
                <a:srgbClr val="72A376"/>
              </a:buClr>
              <a:tabLst>
                <a:tab pos="457200" algn="l"/>
              </a:tabLst>
            </a:pPr>
            <a:r>
              <a:rPr lang="en-US" sz="4600" dirty="0" smtClean="0">
                <a:solidFill>
                  <a:prstClr val="white"/>
                </a:solidFill>
                <a:latin typeface="Calibri"/>
                <a:ea typeface="Calibri"/>
                <a:cs typeface="Times New Roman"/>
              </a:rPr>
              <a:t>(Present) </a:t>
            </a:r>
          </a:p>
          <a:p>
            <a:pPr marL="342900" lvl="0" indent="-342900"/>
            <a:r>
              <a:rPr lang="en-US" dirty="0">
                <a:latin typeface="Times New Roman"/>
                <a:ea typeface="Calibri"/>
                <a:cs typeface="Times New Roman"/>
              </a:rPr>
              <a:t>Dana’s quest to get inside Walcott Castle seems to be going nowhere.</a:t>
            </a:r>
            <a:endParaRPr lang="en-US" sz="24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Her father refuses to let her inside the building because it is unsafe.</a:t>
            </a:r>
            <a:endParaRPr lang="en-US" sz="2000" dirty="0">
              <a:latin typeface="Calibri"/>
              <a:ea typeface="Calibri"/>
              <a:cs typeface="Times New Roman"/>
            </a:endParaRPr>
          </a:p>
          <a:p>
            <a:pPr marL="342900" lvl="0" indent="-342900"/>
            <a:r>
              <a:rPr lang="en-US" dirty="0">
                <a:latin typeface="Times New Roman"/>
                <a:ea typeface="Calibri"/>
                <a:cs typeface="Times New Roman"/>
              </a:rPr>
              <a:t>Dana is forced to go to California to visit her cousins there.</a:t>
            </a:r>
            <a:endParaRPr lang="en-US" sz="24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Her cousin Tonia plays the melting “Wicked Witch of the West” from the Wizard of Oz, while in line for a ride at Disney World</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Dana’s mother said that she would rather travel to the Black Hole of Calcutta or the Bermuda Triangle, before returning to visit the relatives in California.</a:t>
            </a:r>
            <a:endParaRPr lang="en-US" sz="2000" dirty="0">
              <a:latin typeface="Calibri"/>
              <a:ea typeface="Calibri"/>
              <a:cs typeface="Times New Roman"/>
            </a:endParaRPr>
          </a:p>
          <a:p>
            <a:pPr marL="342900" lvl="0" indent="-342900"/>
            <a:r>
              <a:rPr lang="en-US" dirty="0">
                <a:latin typeface="Times New Roman"/>
                <a:ea typeface="Calibri"/>
                <a:cs typeface="Times New Roman"/>
              </a:rPr>
              <a:t>Dana reads the Mrs. Weaver’s journal some more on the plane ride home.</a:t>
            </a:r>
            <a:endParaRPr lang="en-US" sz="24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She reads about Solomon’s return from Missouri </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Dana gives the journal to her father for him to read, which he does right up to the last blank 20 pages.</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Dana laments she will turn the journal over to Dr. </a:t>
            </a:r>
            <a:r>
              <a:rPr lang="en-US" sz="2800" dirty="0" err="1" smtClean="0">
                <a:latin typeface="Times New Roman"/>
                <a:ea typeface="Calibri"/>
                <a:cs typeface="Times New Roman"/>
              </a:rPr>
              <a:t>Baxi</a:t>
            </a:r>
            <a:endParaRPr lang="en-US" dirty="0" smtClean="0"/>
          </a:p>
        </p:txBody>
      </p:sp>
    </p:spTree>
    <p:extLst>
      <p:ext uri="{BB962C8B-B14F-4D97-AF65-F5344CB8AC3E}">
        <p14:creationId xmlns:p14="http://schemas.microsoft.com/office/powerpoint/2010/main" val="1974857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lstStyle/>
          <a:p>
            <a:r>
              <a:rPr lang="en-US" dirty="0" smtClean="0"/>
              <a:t>Nonviolence (Jeremy Macon/Beecher’s Bibles vs. James Weaver/Quaker Beliefs)</a:t>
            </a:r>
          </a:p>
          <a:p>
            <a:r>
              <a:rPr lang="en-US" dirty="0" smtClean="0"/>
              <a:t>Parenting Skills (Shannon’s vs Weaver’s parenting skills)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EAEBDE">
                    <a:tint val="100000"/>
                    <a:shade val="90000"/>
                    <a:satMod val="250000"/>
                    <a:alpha val="100000"/>
                  </a:srgbClr>
                </a:solidFill>
              </a:rPr>
              <a:t>Chapter 25: “All Alone”</a:t>
            </a:r>
            <a:endParaRPr lang="en-US" dirty="0"/>
          </a:p>
        </p:txBody>
      </p:sp>
      <p:sp>
        <p:nvSpPr>
          <p:cNvPr id="3" name="Content Placeholder 2"/>
          <p:cNvSpPr>
            <a:spLocks noGrp="1"/>
          </p:cNvSpPr>
          <p:nvPr>
            <p:ph idx="1"/>
          </p:nvPr>
        </p:nvSpPr>
        <p:spPr/>
        <p:txBody>
          <a:bodyPr>
            <a:normAutofit fontScale="77500" lnSpcReduction="20000"/>
          </a:bodyPr>
          <a:lstStyle/>
          <a:p>
            <a:pPr marL="342900" lvl="0" indent="-342900">
              <a:tabLst>
                <a:tab pos="457200" algn="l"/>
              </a:tabLst>
            </a:pPr>
            <a:r>
              <a:rPr lang="en-US" dirty="0">
                <a:latin typeface="Times New Roman"/>
                <a:ea typeface="Calibri"/>
                <a:cs typeface="Times New Roman"/>
              </a:rPr>
              <a:t>(Past) November 1856 </a:t>
            </a:r>
            <a:endParaRPr lang="en-US" sz="2400" dirty="0">
              <a:latin typeface="Calibri"/>
              <a:ea typeface="Calibri"/>
              <a:cs typeface="Times New Roman"/>
            </a:endParaRPr>
          </a:p>
          <a:p>
            <a:pPr marL="342900" lvl="0" indent="-342900"/>
            <a:r>
              <a:rPr lang="en-US" dirty="0">
                <a:latin typeface="Times New Roman"/>
                <a:ea typeface="Calibri"/>
                <a:cs typeface="Times New Roman"/>
              </a:rPr>
              <a:t>Mr. Weaver returns home while both Solomon are staying at the house.</a:t>
            </a:r>
            <a:endParaRPr lang="en-US" sz="2400" dirty="0">
              <a:latin typeface="Calibri"/>
              <a:ea typeface="Calibri"/>
              <a:cs typeface="Times New Roman"/>
            </a:endParaRPr>
          </a:p>
          <a:p>
            <a:pPr marL="342900" lvl="0" indent="-342900"/>
            <a:r>
              <a:rPr lang="en-US" dirty="0">
                <a:latin typeface="Times New Roman"/>
                <a:ea typeface="Calibri"/>
                <a:cs typeface="Times New Roman"/>
              </a:rPr>
              <a:t>Marshal Fain makes another visit.</a:t>
            </a:r>
            <a:endParaRPr lang="en-US" sz="24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The Marshal questions them about Solomon and says he has heard reports of another black women making repeated visits to the Weaver’s house</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Mr. Weaver argues the morality of the law that requires runaway slaves to be returned to their slave masters (Fugitive Slave Act)</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The Marshal threatens the Weavers by telling them if they are hiding runaways he will catch them</a:t>
            </a:r>
            <a:endParaRPr lang="en-US" sz="2000" dirty="0">
              <a:latin typeface="Calibri"/>
              <a:ea typeface="Calibri"/>
              <a:cs typeface="Times New Roman"/>
            </a:endParaRPr>
          </a:p>
          <a:p>
            <a:pPr marL="342900" lvl="0" indent="-342900"/>
            <a:r>
              <a:rPr lang="en-US" dirty="0">
                <a:latin typeface="Times New Roman"/>
                <a:ea typeface="Calibri"/>
                <a:cs typeface="Times New Roman"/>
              </a:rPr>
              <a:t>Before the Marshal he gives a letter to Mrs. Weaver from her mother in Boston, which tells of her father’s stroke.</a:t>
            </a:r>
            <a:endParaRPr lang="en-US" sz="24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Mrs. Weaver and Rebecca return to </a:t>
            </a:r>
            <a:r>
              <a:rPr lang="en-US" sz="2800" dirty="0" smtClean="0">
                <a:latin typeface="Times New Roman"/>
                <a:ea typeface="Calibri"/>
                <a:cs typeface="Times New Roman"/>
              </a:rPr>
              <a:t>Boston</a:t>
            </a:r>
          </a:p>
          <a:p>
            <a:pPr marL="742950" marR="0" lvl="1" indent="-285750">
              <a:spcBef>
                <a:spcPts val="0"/>
              </a:spcBef>
              <a:spcAft>
                <a:spcPts val="0"/>
              </a:spcAft>
              <a:buFont typeface="Courier New"/>
              <a:buChar char="o"/>
            </a:pPr>
            <a:r>
              <a:rPr lang="en-US" sz="2800" dirty="0" err="1" smtClean="0">
                <a:latin typeface="Times New Roman"/>
                <a:ea typeface="Calibri"/>
                <a:cs typeface="Times New Roman"/>
              </a:rPr>
              <a:t>Miz</a:t>
            </a:r>
            <a:r>
              <a:rPr lang="en-US" sz="2800" dirty="0" smtClean="0">
                <a:latin typeface="Times New Roman"/>
                <a:ea typeface="Calibri"/>
                <a:cs typeface="Times New Roman"/>
              </a:rPr>
              <a:t> </a:t>
            </a:r>
            <a:r>
              <a:rPr lang="en-US" sz="2800" dirty="0" err="1" smtClean="0">
                <a:latin typeface="Times New Roman"/>
                <a:ea typeface="Calibri"/>
                <a:cs typeface="Times New Roman"/>
              </a:rPr>
              <a:t>Lizbet</a:t>
            </a:r>
            <a:r>
              <a:rPr lang="en-US" sz="2800" dirty="0" smtClean="0">
                <a:latin typeface="Times New Roman"/>
                <a:ea typeface="Calibri"/>
                <a:cs typeface="Times New Roman"/>
              </a:rPr>
              <a:t> leaves for Kentucky </a:t>
            </a:r>
            <a:endParaRPr lang="en-US" sz="2000" dirty="0" smtClean="0">
              <a:latin typeface="Calibri"/>
              <a:ea typeface="Calibri"/>
              <a:cs typeface="Times New Roman"/>
            </a:endParaRPr>
          </a:p>
          <a:p>
            <a:pPr marL="457200" marR="0" lvl="1" indent="0">
              <a:spcBef>
                <a:spcPts val="0"/>
              </a:spcBef>
              <a:spcAft>
                <a:spcPts val="0"/>
              </a:spcAft>
              <a:buNone/>
            </a:pPr>
            <a:endParaRPr lang="en-US" sz="2000" dirty="0">
              <a:latin typeface="Calibri"/>
              <a:ea typeface="Calibri"/>
              <a:cs typeface="Times New Roman"/>
            </a:endParaRPr>
          </a:p>
        </p:txBody>
      </p:sp>
    </p:spTree>
    <p:extLst>
      <p:ext uri="{BB962C8B-B14F-4D97-AF65-F5344CB8AC3E}">
        <p14:creationId xmlns:p14="http://schemas.microsoft.com/office/powerpoint/2010/main" val="16178514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EAEBDE">
                    <a:tint val="100000"/>
                    <a:shade val="90000"/>
                    <a:satMod val="250000"/>
                    <a:alpha val="100000"/>
                  </a:srgbClr>
                </a:solidFill>
              </a:rPr>
              <a:t>Chapter 26: “Hog Slaughter”</a:t>
            </a:r>
            <a:endParaRPr lang="en-US" dirty="0"/>
          </a:p>
        </p:txBody>
      </p:sp>
      <p:sp>
        <p:nvSpPr>
          <p:cNvPr id="3" name="Content Placeholder 2"/>
          <p:cNvSpPr>
            <a:spLocks noGrp="1"/>
          </p:cNvSpPr>
          <p:nvPr>
            <p:ph idx="1"/>
          </p:nvPr>
        </p:nvSpPr>
        <p:spPr>
          <a:xfrm>
            <a:off x="457200" y="1646236"/>
            <a:ext cx="8229600" cy="4754563"/>
          </a:xfrm>
        </p:spPr>
        <p:txBody>
          <a:bodyPr>
            <a:normAutofit fontScale="62500" lnSpcReduction="20000"/>
          </a:bodyPr>
          <a:lstStyle/>
          <a:p>
            <a:pPr marL="342900" lvl="0" indent="-342900">
              <a:tabLst>
                <a:tab pos="457200" algn="l"/>
              </a:tabLst>
            </a:pPr>
            <a:r>
              <a:rPr lang="en-US" dirty="0">
                <a:latin typeface="Times New Roman"/>
                <a:ea typeface="Calibri"/>
                <a:cs typeface="Times New Roman"/>
              </a:rPr>
              <a:t>(Past) November &amp; December 1856</a:t>
            </a:r>
            <a:endParaRPr lang="en-US" sz="2400" dirty="0">
              <a:latin typeface="Calibri"/>
              <a:ea typeface="Calibri"/>
              <a:cs typeface="Times New Roman"/>
            </a:endParaRPr>
          </a:p>
          <a:p>
            <a:pPr marL="342900" lvl="0" indent="-342900"/>
            <a:r>
              <a:rPr lang="en-US" dirty="0">
                <a:latin typeface="Times New Roman"/>
                <a:ea typeface="Calibri"/>
                <a:cs typeface="Times New Roman"/>
              </a:rPr>
              <a:t>James and his Father are left to fend for themselves while Mrs. Weaver is off to Boston.</a:t>
            </a:r>
            <a:endParaRPr lang="en-US" sz="2400" dirty="0">
              <a:latin typeface="Calibri"/>
              <a:ea typeface="Calibri"/>
              <a:cs typeface="Times New Roman"/>
            </a:endParaRPr>
          </a:p>
          <a:p>
            <a:pPr marL="342900" lvl="0" indent="-342900"/>
            <a:r>
              <a:rPr lang="en-US" dirty="0">
                <a:latin typeface="Times New Roman"/>
                <a:ea typeface="Calibri"/>
                <a:cs typeface="Times New Roman"/>
              </a:rPr>
              <a:t>James has to help his friend Jeremy and his father slaughter hogs so they will have meat for the winter.</a:t>
            </a:r>
            <a:endParaRPr lang="en-US" sz="24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James dreams of the Christmas Ham</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James gets sick after witnessing the slaughter of a hog</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He thinks back to the Hindu man he knew in Boston who was a vegetarian and thinks maybe he should become one.</a:t>
            </a:r>
            <a:endParaRPr lang="en-US" sz="2000" dirty="0">
              <a:latin typeface="Calibri"/>
              <a:ea typeface="Calibri"/>
              <a:cs typeface="Times New Roman"/>
            </a:endParaRPr>
          </a:p>
          <a:p>
            <a:pPr marL="342900" lvl="0" indent="-342900"/>
            <a:r>
              <a:rPr lang="en-US" dirty="0">
                <a:latin typeface="Times New Roman"/>
                <a:ea typeface="Calibri"/>
                <a:cs typeface="Times New Roman"/>
              </a:rPr>
              <a:t>James and Pa have dinner at Dr. Olney’s </a:t>
            </a:r>
            <a:endParaRPr lang="en-US" sz="24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They discuss how the typhoid fever goes </a:t>
            </a:r>
            <a:r>
              <a:rPr lang="en-US" sz="2800" dirty="0" smtClean="0">
                <a:latin typeface="Times New Roman"/>
                <a:ea typeface="Calibri"/>
                <a:cs typeface="Times New Roman"/>
              </a:rPr>
              <a:t>around</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James teases Solomon about </a:t>
            </a:r>
            <a:r>
              <a:rPr lang="en-US" sz="2800" dirty="0" err="1">
                <a:latin typeface="Times New Roman"/>
                <a:ea typeface="Calibri"/>
                <a:cs typeface="Times New Roman"/>
              </a:rPr>
              <a:t>Miz</a:t>
            </a:r>
            <a:r>
              <a:rPr lang="en-US" sz="2800" dirty="0">
                <a:latin typeface="Times New Roman"/>
                <a:ea typeface="Calibri"/>
                <a:cs typeface="Times New Roman"/>
              </a:rPr>
              <a:t> </a:t>
            </a:r>
            <a:r>
              <a:rPr lang="en-US" sz="2800" dirty="0" err="1">
                <a:latin typeface="Times New Roman"/>
                <a:ea typeface="Calibri"/>
                <a:cs typeface="Times New Roman"/>
              </a:rPr>
              <a:t>Lizbet</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It is decided, because he is sick from typhoid fever, will stay with Pa and James, and they will take care of him.</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This concerns James; he just can’t see how he and Pa alone can tend to sick Solomon on their own.</a:t>
            </a:r>
            <a:endParaRPr lang="en-US" sz="2000" dirty="0">
              <a:latin typeface="Calibri"/>
              <a:ea typeface="Calibri"/>
              <a:cs typeface="Times New Roman"/>
            </a:endParaRPr>
          </a:p>
          <a:p>
            <a:pPr marL="342900" lvl="0" indent="-342900"/>
            <a:r>
              <a:rPr lang="en-US" dirty="0" err="1">
                <a:latin typeface="Times New Roman"/>
                <a:ea typeface="Calibri"/>
                <a:cs typeface="Times New Roman"/>
              </a:rPr>
              <a:t>Miz</a:t>
            </a:r>
            <a:r>
              <a:rPr lang="en-US" dirty="0">
                <a:latin typeface="Times New Roman"/>
                <a:ea typeface="Calibri"/>
                <a:cs typeface="Times New Roman"/>
              </a:rPr>
              <a:t> </a:t>
            </a:r>
            <a:r>
              <a:rPr lang="en-US" dirty="0" err="1">
                <a:latin typeface="Times New Roman"/>
                <a:ea typeface="Calibri"/>
                <a:cs typeface="Times New Roman"/>
              </a:rPr>
              <a:t>Lizbet</a:t>
            </a:r>
            <a:r>
              <a:rPr lang="en-US" dirty="0">
                <a:latin typeface="Times New Roman"/>
                <a:ea typeface="Calibri"/>
                <a:cs typeface="Times New Roman"/>
              </a:rPr>
              <a:t> returns to the Weavers while Mr. Weaver is gone</a:t>
            </a:r>
            <a:endParaRPr lang="en-US" sz="24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She also is sick from the typhoid fever </a:t>
            </a:r>
            <a:endParaRPr lang="en-US" sz="2000" dirty="0">
              <a:latin typeface="Calibri"/>
              <a:ea typeface="Calibri"/>
              <a:cs typeface="Times New Roman"/>
            </a:endParaRPr>
          </a:p>
          <a:p>
            <a:pPr marL="742950" marR="0" lvl="1" indent="-285750">
              <a:spcBef>
                <a:spcPts val="0"/>
              </a:spcBef>
              <a:spcAft>
                <a:spcPts val="0"/>
              </a:spcAft>
              <a:buFont typeface="Courier New"/>
              <a:buChar char="o"/>
            </a:pPr>
            <a:r>
              <a:rPr lang="en-US" sz="2800" dirty="0">
                <a:latin typeface="Times New Roman"/>
                <a:ea typeface="Calibri"/>
                <a:cs typeface="Times New Roman"/>
              </a:rPr>
              <a:t>Even though she is sick she tends to Solomon along with James and the </a:t>
            </a:r>
            <a:r>
              <a:rPr lang="en-US" sz="2800" dirty="0" smtClean="0">
                <a:latin typeface="Times New Roman"/>
                <a:ea typeface="Calibri"/>
                <a:cs typeface="Times New Roman"/>
              </a:rPr>
              <a:t>house </a:t>
            </a:r>
            <a:endParaRPr lang="en-US" sz="2000" dirty="0">
              <a:latin typeface="Calibri"/>
              <a:ea typeface="Calibri"/>
              <a:cs typeface="Times New Roman"/>
            </a:endParaRPr>
          </a:p>
        </p:txBody>
      </p:sp>
    </p:spTree>
    <p:extLst>
      <p:ext uri="{BB962C8B-B14F-4D97-AF65-F5344CB8AC3E}">
        <p14:creationId xmlns:p14="http://schemas.microsoft.com/office/powerpoint/2010/main" val="21871618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EAEBDE">
                    <a:tint val="100000"/>
                    <a:shade val="90000"/>
                    <a:satMod val="250000"/>
                    <a:alpha val="100000"/>
                  </a:srgbClr>
                </a:solidFill>
              </a:rPr>
              <a:t>Chapter 27: “The Funeral”</a:t>
            </a:r>
            <a:endParaRPr lang="en-US" dirty="0"/>
          </a:p>
        </p:txBody>
      </p:sp>
      <p:sp>
        <p:nvSpPr>
          <p:cNvPr id="3" name="Content Placeholder 2"/>
          <p:cNvSpPr>
            <a:spLocks noGrp="1"/>
          </p:cNvSpPr>
          <p:nvPr>
            <p:ph idx="1"/>
          </p:nvPr>
        </p:nvSpPr>
        <p:spPr>
          <a:xfrm>
            <a:off x="457200" y="1646236"/>
            <a:ext cx="8229600" cy="4754563"/>
          </a:xfrm>
        </p:spPr>
        <p:txBody>
          <a:bodyPr>
            <a:normAutofit fontScale="55000" lnSpcReduction="20000"/>
          </a:bodyPr>
          <a:lstStyle/>
          <a:p>
            <a:pPr marL="342900" lvl="0" indent="-342900">
              <a:tabLst>
                <a:tab pos="457200" algn="l"/>
              </a:tabLst>
            </a:pPr>
            <a:r>
              <a:rPr lang="en-US" sz="4500" dirty="0">
                <a:latin typeface="Times New Roman"/>
                <a:ea typeface="Calibri"/>
                <a:cs typeface="Times New Roman"/>
              </a:rPr>
              <a:t>(Present)</a:t>
            </a:r>
            <a:endParaRPr lang="en-US" sz="4500" dirty="0">
              <a:latin typeface="Calibri"/>
              <a:ea typeface="Calibri"/>
              <a:cs typeface="Times New Roman"/>
            </a:endParaRPr>
          </a:p>
          <a:p>
            <a:pPr marL="342900" lvl="0" indent="-342900"/>
            <a:r>
              <a:rPr lang="en-US" sz="4000" dirty="0">
                <a:latin typeface="Times New Roman"/>
                <a:ea typeface="Calibri"/>
                <a:cs typeface="Times New Roman"/>
              </a:rPr>
              <a:t>It is the wettest summer in Kansas since the 1850’s</a:t>
            </a:r>
            <a:endParaRPr lang="en-US" sz="4000" dirty="0">
              <a:latin typeface="Calibri"/>
              <a:ea typeface="Calibri"/>
              <a:cs typeface="Times New Roman"/>
            </a:endParaRPr>
          </a:p>
          <a:p>
            <a:pPr marL="742950" marR="0" lvl="1" indent="-285750">
              <a:spcBef>
                <a:spcPts val="0"/>
              </a:spcBef>
              <a:spcAft>
                <a:spcPts val="0"/>
              </a:spcAft>
              <a:buFont typeface="Courier New"/>
              <a:buChar char="o"/>
            </a:pPr>
            <a:r>
              <a:rPr lang="en-US" sz="3300" dirty="0">
                <a:latin typeface="Times New Roman"/>
                <a:ea typeface="Calibri"/>
                <a:cs typeface="Times New Roman"/>
              </a:rPr>
              <a:t>Dr. </a:t>
            </a:r>
            <a:r>
              <a:rPr lang="en-US" sz="3300" dirty="0" err="1">
                <a:latin typeface="Times New Roman"/>
                <a:ea typeface="Calibri"/>
                <a:cs typeface="Times New Roman"/>
              </a:rPr>
              <a:t>Baxi</a:t>
            </a:r>
            <a:r>
              <a:rPr lang="en-US" sz="3300" dirty="0">
                <a:latin typeface="Times New Roman"/>
                <a:ea typeface="Calibri"/>
                <a:cs typeface="Times New Roman"/>
              </a:rPr>
              <a:t> comes to Dana’s house to report to Dana on the “remains”, of </a:t>
            </a:r>
            <a:r>
              <a:rPr lang="en-US" sz="3300" dirty="0" err="1">
                <a:latin typeface="Times New Roman"/>
                <a:ea typeface="Calibri"/>
                <a:cs typeface="Times New Roman"/>
              </a:rPr>
              <a:t>Miz</a:t>
            </a:r>
            <a:r>
              <a:rPr lang="en-US" sz="3300" dirty="0">
                <a:latin typeface="Times New Roman"/>
                <a:ea typeface="Calibri"/>
                <a:cs typeface="Times New Roman"/>
              </a:rPr>
              <a:t> </a:t>
            </a:r>
            <a:r>
              <a:rPr lang="en-US" sz="3300" dirty="0" err="1">
                <a:latin typeface="Times New Roman"/>
                <a:ea typeface="Calibri"/>
                <a:cs typeface="Times New Roman"/>
              </a:rPr>
              <a:t>Lizbeth’s</a:t>
            </a:r>
            <a:r>
              <a:rPr lang="en-US" sz="3300" dirty="0">
                <a:latin typeface="Times New Roman"/>
                <a:ea typeface="Calibri"/>
                <a:cs typeface="Times New Roman"/>
              </a:rPr>
              <a:t> </a:t>
            </a:r>
            <a:endParaRPr lang="en-US" sz="3300" dirty="0">
              <a:latin typeface="Calibri"/>
              <a:ea typeface="Calibri"/>
              <a:cs typeface="Times New Roman"/>
            </a:endParaRPr>
          </a:p>
          <a:p>
            <a:pPr marL="742950" marR="0" lvl="1" indent="-285750">
              <a:spcBef>
                <a:spcPts val="0"/>
              </a:spcBef>
              <a:spcAft>
                <a:spcPts val="0"/>
              </a:spcAft>
              <a:buFont typeface="Courier New"/>
              <a:buChar char="o"/>
            </a:pPr>
            <a:r>
              <a:rPr lang="en-US" sz="3300" dirty="0">
                <a:latin typeface="Times New Roman"/>
                <a:ea typeface="Calibri"/>
                <a:cs typeface="Times New Roman"/>
              </a:rPr>
              <a:t>Dana laments to think that </a:t>
            </a:r>
            <a:r>
              <a:rPr lang="en-US" sz="3300" dirty="0" err="1">
                <a:latin typeface="Times New Roman"/>
                <a:ea typeface="Calibri"/>
                <a:cs typeface="Times New Roman"/>
              </a:rPr>
              <a:t>Miz</a:t>
            </a:r>
            <a:r>
              <a:rPr lang="en-US" sz="3300" dirty="0">
                <a:latin typeface="Times New Roman"/>
                <a:ea typeface="Calibri"/>
                <a:cs typeface="Times New Roman"/>
              </a:rPr>
              <a:t> </a:t>
            </a:r>
            <a:r>
              <a:rPr lang="en-US" sz="3300" dirty="0" err="1">
                <a:latin typeface="Times New Roman"/>
                <a:ea typeface="Calibri"/>
                <a:cs typeface="Times New Roman"/>
              </a:rPr>
              <a:t>Lizbet</a:t>
            </a:r>
            <a:r>
              <a:rPr lang="en-US" sz="3300" dirty="0">
                <a:latin typeface="Times New Roman"/>
                <a:ea typeface="Calibri"/>
                <a:cs typeface="Times New Roman"/>
              </a:rPr>
              <a:t> is reduced to the status of remains</a:t>
            </a:r>
            <a:endParaRPr lang="en-US" sz="3300" dirty="0">
              <a:latin typeface="Calibri"/>
              <a:ea typeface="Calibri"/>
              <a:cs typeface="Times New Roman"/>
            </a:endParaRPr>
          </a:p>
          <a:p>
            <a:pPr marL="742950" marR="0" lvl="1" indent="-285750">
              <a:spcBef>
                <a:spcPts val="0"/>
              </a:spcBef>
              <a:spcAft>
                <a:spcPts val="0"/>
              </a:spcAft>
              <a:buFont typeface="Courier New"/>
              <a:buChar char="o"/>
            </a:pPr>
            <a:r>
              <a:rPr lang="en-US" sz="3300" dirty="0">
                <a:latin typeface="Times New Roman"/>
                <a:ea typeface="Calibri"/>
                <a:cs typeface="Times New Roman"/>
              </a:rPr>
              <a:t>They talk about the technology used to check the bones, and reports that the victim was not poisoned or died of any drug ingestion.  Dana’s mother comments “Aren’t we relieved to know that she wasn’t a junkie, 135 years ago.”</a:t>
            </a:r>
            <a:endParaRPr lang="en-US" sz="3300" dirty="0">
              <a:latin typeface="Calibri"/>
              <a:ea typeface="Calibri"/>
              <a:cs typeface="Times New Roman"/>
            </a:endParaRPr>
          </a:p>
          <a:p>
            <a:pPr marL="742950" marR="0" lvl="1" indent="-285750">
              <a:spcBef>
                <a:spcPts val="0"/>
              </a:spcBef>
              <a:spcAft>
                <a:spcPts val="0"/>
              </a:spcAft>
              <a:buFont typeface="Courier New"/>
              <a:buChar char="o"/>
            </a:pPr>
            <a:r>
              <a:rPr lang="en-US" sz="3300" dirty="0">
                <a:latin typeface="Times New Roman"/>
                <a:ea typeface="Calibri"/>
                <a:cs typeface="Times New Roman"/>
              </a:rPr>
              <a:t>Dr. </a:t>
            </a:r>
            <a:r>
              <a:rPr lang="en-US" sz="3300" dirty="0" err="1">
                <a:latin typeface="Times New Roman"/>
                <a:ea typeface="Calibri"/>
                <a:cs typeface="Times New Roman"/>
              </a:rPr>
              <a:t>Baxi</a:t>
            </a:r>
            <a:r>
              <a:rPr lang="en-US" sz="3300" dirty="0">
                <a:latin typeface="Times New Roman"/>
                <a:ea typeface="Calibri"/>
                <a:cs typeface="Times New Roman"/>
              </a:rPr>
              <a:t> reports that her death happened somewhere between 1855 and 1860, and that she died during an intensely cold winter and a very dry spring.</a:t>
            </a:r>
            <a:endParaRPr lang="en-US" sz="3300" dirty="0">
              <a:latin typeface="Calibri"/>
              <a:ea typeface="Calibri"/>
              <a:cs typeface="Times New Roman"/>
            </a:endParaRPr>
          </a:p>
          <a:p>
            <a:pPr marL="742950" marR="0" lvl="1" indent="-285750">
              <a:spcBef>
                <a:spcPts val="0"/>
              </a:spcBef>
              <a:spcAft>
                <a:spcPts val="0"/>
              </a:spcAft>
              <a:buFont typeface="Courier New"/>
              <a:buChar char="o"/>
            </a:pPr>
            <a:r>
              <a:rPr lang="en-US" sz="3300" dirty="0">
                <a:latin typeface="Times New Roman"/>
                <a:ea typeface="Calibri"/>
                <a:cs typeface="Times New Roman"/>
              </a:rPr>
              <a:t>Finally he gives his hypothesis that she died of typhoid fever</a:t>
            </a:r>
            <a:endParaRPr lang="en-US" sz="3300" dirty="0">
              <a:latin typeface="Calibri"/>
              <a:ea typeface="Calibri"/>
              <a:cs typeface="Times New Roman"/>
            </a:endParaRPr>
          </a:p>
          <a:p>
            <a:pPr marL="342900" lvl="0" indent="-342900"/>
            <a:r>
              <a:rPr lang="en-US" sz="4000" dirty="0">
                <a:latin typeface="Times New Roman"/>
                <a:ea typeface="Calibri"/>
                <a:cs typeface="Times New Roman"/>
              </a:rPr>
              <a:t>Dana calls her friends and tells them “I’m cancelling the pact,” she tells each of them “</a:t>
            </a:r>
            <a:r>
              <a:rPr lang="en-US" sz="4000" dirty="0" err="1">
                <a:latin typeface="Times New Roman"/>
                <a:ea typeface="Calibri"/>
                <a:cs typeface="Times New Roman"/>
              </a:rPr>
              <a:t>Miz</a:t>
            </a:r>
            <a:r>
              <a:rPr lang="en-US" sz="4000" dirty="0">
                <a:latin typeface="Times New Roman"/>
                <a:ea typeface="Calibri"/>
                <a:cs typeface="Times New Roman"/>
              </a:rPr>
              <a:t> Charles is back, and we are putting her to rest.”</a:t>
            </a:r>
            <a:endParaRPr lang="en-US" sz="4000" dirty="0">
              <a:latin typeface="Calibri"/>
              <a:ea typeface="Calibri"/>
              <a:cs typeface="Times New Roman"/>
            </a:endParaRPr>
          </a:p>
          <a:p>
            <a:pPr marL="742950" marR="0" lvl="1" indent="-285750">
              <a:spcBef>
                <a:spcPts val="0"/>
              </a:spcBef>
              <a:spcAft>
                <a:spcPts val="0"/>
              </a:spcAft>
              <a:buFont typeface="Courier New"/>
              <a:buChar char="o"/>
            </a:pPr>
            <a:r>
              <a:rPr lang="en-US" sz="3200" dirty="0">
                <a:latin typeface="Times New Roman"/>
                <a:ea typeface="Calibri"/>
                <a:cs typeface="Times New Roman"/>
              </a:rPr>
              <a:t>Dana and her friends hold a candle light virgule in the little room where her remains were discovered, as a funeral for </a:t>
            </a:r>
            <a:r>
              <a:rPr lang="en-US" sz="3200" dirty="0" err="1">
                <a:latin typeface="Times New Roman"/>
                <a:ea typeface="Calibri"/>
                <a:cs typeface="Times New Roman"/>
              </a:rPr>
              <a:t>Miz</a:t>
            </a:r>
            <a:r>
              <a:rPr lang="en-US" sz="3200" dirty="0">
                <a:latin typeface="Times New Roman"/>
                <a:ea typeface="Calibri"/>
                <a:cs typeface="Times New Roman"/>
              </a:rPr>
              <a:t> </a:t>
            </a:r>
            <a:r>
              <a:rPr lang="en-US" sz="3200" dirty="0" err="1">
                <a:latin typeface="Times New Roman"/>
                <a:ea typeface="Calibri"/>
                <a:cs typeface="Times New Roman"/>
              </a:rPr>
              <a:t>Lizbet</a:t>
            </a:r>
            <a:r>
              <a:rPr lang="en-US" sz="3200" dirty="0">
                <a:latin typeface="Times New Roman"/>
                <a:ea typeface="Calibri"/>
                <a:cs typeface="Times New Roman"/>
              </a:rPr>
              <a:t>. </a:t>
            </a:r>
            <a:endParaRPr lang="en-US" sz="3200" dirty="0">
              <a:latin typeface="Calibri"/>
              <a:ea typeface="Calibri"/>
              <a:cs typeface="Times New Roman"/>
            </a:endParaRPr>
          </a:p>
          <a:p>
            <a:pPr marL="0" lvl="0" indent="0">
              <a:buNone/>
              <a:tabLst>
                <a:tab pos="457200" algn="l"/>
              </a:tabLst>
            </a:pPr>
            <a:endParaRPr lang="en-US" sz="2000" dirty="0">
              <a:latin typeface="Calibri"/>
              <a:ea typeface="Calibri"/>
              <a:cs typeface="Times New Roman"/>
            </a:endParaRPr>
          </a:p>
        </p:txBody>
      </p:sp>
    </p:spTree>
    <p:extLst>
      <p:ext uri="{BB962C8B-B14F-4D97-AF65-F5344CB8AC3E}">
        <p14:creationId xmlns:p14="http://schemas.microsoft.com/office/powerpoint/2010/main" val="18315543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rgbClr val="EAEBDE">
                    <a:tint val="100000"/>
                    <a:shade val="90000"/>
                    <a:satMod val="250000"/>
                    <a:alpha val="100000"/>
                  </a:srgbClr>
                </a:solidFill>
              </a:rPr>
              <a:t>Chapter 28: “The Return of Marshal Fain”</a:t>
            </a:r>
            <a:endParaRPr lang="en-US" dirty="0"/>
          </a:p>
        </p:txBody>
      </p:sp>
      <p:sp>
        <p:nvSpPr>
          <p:cNvPr id="3" name="Content Placeholder 2"/>
          <p:cNvSpPr>
            <a:spLocks noGrp="1"/>
          </p:cNvSpPr>
          <p:nvPr>
            <p:ph idx="1"/>
          </p:nvPr>
        </p:nvSpPr>
        <p:spPr>
          <a:xfrm>
            <a:off x="457200" y="1646236"/>
            <a:ext cx="8229600" cy="4754563"/>
          </a:xfrm>
        </p:spPr>
        <p:txBody>
          <a:bodyPr>
            <a:normAutofit fontScale="55000" lnSpcReduction="20000"/>
          </a:bodyPr>
          <a:lstStyle/>
          <a:p>
            <a:pPr marL="342900" lvl="0" indent="-342900">
              <a:tabLst>
                <a:tab pos="457200" algn="l"/>
              </a:tabLst>
            </a:pPr>
            <a:r>
              <a:rPr lang="en-US" dirty="0" smtClean="0">
                <a:latin typeface="Times New Roman"/>
                <a:ea typeface="Calibri"/>
                <a:cs typeface="Times New Roman"/>
              </a:rPr>
              <a:t>(</a:t>
            </a:r>
            <a:r>
              <a:rPr lang="en-US" dirty="0">
                <a:latin typeface="Times New Roman"/>
                <a:ea typeface="Calibri"/>
                <a:cs typeface="Times New Roman"/>
              </a:rPr>
              <a:t>Past)  December 1856</a:t>
            </a:r>
            <a:endParaRPr lang="en-US" sz="24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James was holed up in the house with </a:t>
            </a:r>
            <a:r>
              <a:rPr lang="en-US" dirty="0" err="1">
                <a:latin typeface="Times New Roman"/>
                <a:ea typeface="Calibri"/>
                <a:cs typeface="Times New Roman"/>
              </a:rPr>
              <a:t>Miz</a:t>
            </a:r>
            <a:r>
              <a:rPr lang="en-US" dirty="0">
                <a:latin typeface="Times New Roman"/>
                <a:ea typeface="Calibri"/>
                <a:cs typeface="Times New Roman"/>
              </a:rPr>
              <a:t> </a:t>
            </a:r>
            <a:r>
              <a:rPr lang="en-US" dirty="0" err="1">
                <a:latin typeface="Times New Roman"/>
                <a:ea typeface="Calibri"/>
                <a:cs typeface="Times New Roman"/>
              </a:rPr>
              <a:t>Lizbet</a:t>
            </a:r>
            <a:r>
              <a:rPr lang="en-US" dirty="0">
                <a:latin typeface="Times New Roman"/>
                <a:ea typeface="Calibri"/>
                <a:cs typeface="Times New Roman"/>
              </a:rPr>
              <a:t> and Solomon during the winter storm Pa was gone</a:t>
            </a:r>
            <a:endParaRPr lang="en-US" sz="24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3300" dirty="0">
                <a:latin typeface="Times New Roman"/>
                <a:ea typeface="Calibri"/>
                <a:cs typeface="Times New Roman"/>
              </a:rPr>
              <a:t>Pa returns home to find </a:t>
            </a:r>
            <a:r>
              <a:rPr lang="en-US" sz="3300" dirty="0" err="1">
                <a:latin typeface="Times New Roman"/>
                <a:ea typeface="Calibri"/>
                <a:cs typeface="Times New Roman"/>
              </a:rPr>
              <a:t>Miz</a:t>
            </a:r>
            <a:r>
              <a:rPr lang="en-US" sz="3300" dirty="0">
                <a:latin typeface="Times New Roman"/>
                <a:ea typeface="Calibri"/>
                <a:cs typeface="Times New Roman"/>
              </a:rPr>
              <a:t> </a:t>
            </a:r>
            <a:r>
              <a:rPr lang="en-US" sz="3300" dirty="0" err="1">
                <a:latin typeface="Times New Roman"/>
                <a:ea typeface="Calibri"/>
                <a:cs typeface="Times New Roman"/>
              </a:rPr>
              <a:t>Lizbet</a:t>
            </a:r>
            <a:r>
              <a:rPr lang="en-US" sz="3300" dirty="0">
                <a:latin typeface="Times New Roman"/>
                <a:ea typeface="Calibri"/>
                <a:cs typeface="Times New Roman"/>
              </a:rPr>
              <a:t> at the house, and he welcomes her.</a:t>
            </a:r>
            <a:endParaRPr lang="en-US" sz="33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3300" dirty="0" err="1">
                <a:latin typeface="Times New Roman"/>
                <a:ea typeface="Calibri"/>
                <a:cs typeface="Times New Roman"/>
              </a:rPr>
              <a:t>Miz</a:t>
            </a:r>
            <a:r>
              <a:rPr lang="en-US" sz="3300" dirty="0">
                <a:latin typeface="Times New Roman"/>
                <a:ea typeface="Calibri"/>
                <a:cs typeface="Times New Roman"/>
              </a:rPr>
              <a:t> </a:t>
            </a:r>
            <a:r>
              <a:rPr lang="en-US" sz="3300" dirty="0" err="1">
                <a:latin typeface="Times New Roman"/>
                <a:ea typeface="Calibri"/>
                <a:cs typeface="Times New Roman"/>
              </a:rPr>
              <a:t>Lizbet</a:t>
            </a:r>
            <a:r>
              <a:rPr lang="en-US" sz="3300" dirty="0">
                <a:latin typeface="Times New Roman"/>
                <a:ea typeface="Calibri"/>
                <a:cs typeface="Times New Roman"/>
              </a:rPr>
              <a:t> explains it was not James’s fault she was there, but rather she just kept coming back</a:t>
            </a:r>
            <a:endParaRPr lang="en-US" sz="33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3300" dirty="0">
                <a:latin typeface="Times New Roman"/>
                <a:ea typeface="Calibri"/>
                <a:cs typeface="Times New Roman"/>
              </a:rPr>
              <a:t>James tries to tell his father he didn’t mean to lie to him</a:t>
            </a:r>
            <a:endParaRPr lang="en-US" sz="33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3300" dirty="0">
                <a:latin typeface="Times New Roman"/>
                <a:ea typeface="Calibri"/>
                <a:cs typeface="Times New Roman"/>
              </a:rPr>
              <a:t>Pa tells James not to fret, he knows it was Mrs. Weavers wishes. He states “Thy mother is a resolute woman.  The day we married, she promised to love and honor, but not to obey.”</a:t>
            </a:r>
            <a:endParaRPr lang="en-US" sz="33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On the 10</a:t>
            </a:r>
            <a:r>
              <a:rPr lang="en-US" baseline="30000" dirty="0">
                <a:latin typeface="Times New Roman"/>
                <a:ea typeface="Calibri"/>
                <a:cs typeface="Times New Roman"/>
              </a:rPr>
              <a:t>th</a:t>
            </a:r>
            <a:r>
              <a:rPr lang="en-US" dirty="0">
                <a:latin typeface="Times New Roman"/>
                <a:ea typeface="Calibri"/>
                <a:cs typeface="Times New Roman"/>
              </a:rPr>
              <a:t> of December Marshal Fain returns with a group of  Border ruffians.</a:t>
            </a:r>
            <a:endParaRPr lang="en-US" sz="24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3300" dirty="0">
                <a:latin typeface="Times New Roman"/>
                <a:ea typeface="Calibri"/>
                <a:cs typeface="Times New Roman"/>
              </a:rPr>
              <a:t>He says he knows there has been a </a:t>
            </a:r>
            <a:r>
              <a:rPr lang="en-US" sz="3300" dirty="0" err="1">
                <a:latin typeface="Times New Roman"/>
                <a:ea typeface="Calibri"/>
                <a:cs typeface="Times New Roman"/>
              </a:rPr>
              <a:t>Nigra</a:t>
            </a:r>
            <a:r>
              <a:rPr lang="en-US" sz="3300" dirty="0">
                <a:latin typeface="Times New Roman"/>
                <a:ea typeface="Calibri"/>
                <a:cs typeface="Times New Roman"/>
              </a:rPr>
              <a:t> woman who came to the house, but no one has seen her leave.</a:t>
            </a:r>
            <a:endParaRPr lang="en-US" sz="33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3300" dirty="0">
                <a:latin typeface="Times New Roman"/>
                <a:ea typeface="Calibri"/>
                <a:cs typeface="Times New Roman"/>
              </a:rPr>
              <a:t>The Marshal is suspicious because of the way the house looks, and say “looks like a woman’s touch.</a:t>
            </a:r>
            <a:endParaRPr lang="en-US" sz="33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3300" dirty="0">
                <a:latin typeface="Times New Roman"/>
                <a:ea typeface="Calibri"/>
                <a:cs typeface="Times New Roman"/>
              </a:rPr>
              <a:t>He threatens Mr. Weaver, and so he is asked to leave following a brief exchange of words between the two.</a:t>
            </a:r>
            <a:endParaRPr lang="en-US" sz="33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3300" dirty="0">
                <a:latin typeface="Times New Roman"/>
                <a:ea typeface="Calibri"/>
                <a:cs typeface="Times New Roman"/>
              </a:rPr>
              <a:t>The Marshal leaves behind several Border ruffians outside the door to keep an eye on the house.</a:t>
            </a:r>
            <a:endParaRPr lang="en-US" sz="33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James thinks to himself, “These are the kind of Men Will Bowers was out hunting down.”</a:t>
            </a:r>
            <a:endParaRPr lang="en-US" sz="2400" dirty="0">
              <a:latin typeface="Calibri"/>
              <a:ea typeface="Calibri"/>
              <a:cs typeface="Times New Roman"/>
            </a:endParaRPr>
          </a:p>
          <a:p>
            <a:pPr marL="342900" lvl="0" indent="-342900">
              <a:tabLst>
                <a:tab pos="457200" algn="l"/>
              </a:tabLst>
            </a:pPr>
            <a:endParaRPr lang="en-US" sz="2000" dirty="0">
              <a:latin typeface="Calibri"/>
              <a:ea typeface="Calibri"/>
              <a:cs typeface="Times New Roman"/>
            </a:endParaRPr>
          </a:p>
        </p:txBody>
      </p:sp>
    </p:spTree>
    <p:extLst>
      <p:ext uri="{BB962C8B-B14F-4D97-AF65-F5344CB8AC3E}">
        <p14:creationId xmlns:p14="http://schemas.microsoft.com/office/powerpoint/2010/main" val="3842271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rgbClr val="EAEBDE">
                    <a:tint val="100000"/>
                    <a:shade val="90000"/>
                    <a:satMod val="250000"/>
                    <a:alpha val="100000"/>
                  </a:srgbClr>
                </a:solidFill>
              </a:rPr>
              <a:t>Chapter 29: “Up to the Tower”</a:t>
            </a:r>
            <a:endParaRPr lang="en-US" dirty="0"/>
          </a:p>
        </p:txBody>
      </p:sp>
      <p:sp>
        <p:nvSpPr>
          <p:cNvPr id="3" name="Content Placeholder 2"/>
          <p:cNvSpPr>
            <a:spLocks noGrp="1"/>
          </p:cNvSpPr>
          <p:nvPr>
            <p:ph idx="1"/>
          </p:nvPr>
        </p:nvSpPr>
        <p:spPr>
          <a:xfrm>
            <a:off x="457200" y="1646236"/>
            <a:ext cx="8229600" cy="4754563"/>
          </a:xfrm>
        </p:spPr>
        <p:txBody>
          <a:bodyPr>
            <a:normAutofit fontScale="70000" lnSpcReduction="20000"/>
          </a:bodyPr>
          <a:lstStyle/>
          <a:p>
            <a:pPr marL="342900" lvl="0" indent="-342900">
              <a:tabLst>
                <a:tab pos="457200" algn="l"/>
              </a:tabLst>
            </a:pPr>
            <a:r>
              <a:rPr lang="en-US" dirty="0">
                <a:latin typeface="Times New Roman"/>
                <a:ea typeface="Calibri"/>
                <a:cs typeface="Times New Roman"/>
              </a:rPr>
              <a:t>(Present)</a:t>
            </a:r>
            <a:endParaRPr lang="en-US" sz="24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With </a:t>
            </a:r>
            <a:r>
              <a:rPr lang="en-US" dirty="0" err="1">
                <a:latin typeface="Times New Roman"/>
                <a:ea typeface="Calibri"/>
                <a:cs typeface="Times New Roman"/>
              </a:rPr>
              <a:t>Lizbet</a:t>
            </a:r>
            <a:r>
              <a:rPr lang="en-US" dirty="0">
                <a:latin typeface="Times New Roman"/>
                <a:ea typeface="Calibri"/>
                <a:cs typeface="Times New Roman"/>
              </a:rPr>
              <a:t> Charles officially dead, Dana devises a plan to break into the Walcott Castle with </a:t>
            </a:r>
            <a:r>
              <a:rPr lang="en-US" dirty="0" err="1">
                <a:latin typeface="Times New Roman"/>
                <a:ea typeface="Calibri"/>
                <a:cs typeface="Times New Roman"/>
              </a:rPr>
              <a:t>Ahn</a:t>
            </a:r>
            <a:r>
              <a:rPr lang="en-US" dirty="0">
                <a:latin typeface="Times New Roman"/>
                <a:ea typeface="Calibri"/>
                <a:cs typeface="Times New Roman"/>
              </a:rPr>
              <a:t> and Jeep.</a:t>
            </a:r>
            <a:endParaRPr lang="en-US" sz="24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Dr. </a:t>
            </a:r>
            <a:r>
              <a:rPr lang="en-US" sz="2800" dirty="0" err="1">
                <a:latin typeface="Times New Roman"/>
                <a:ea typeface="Calibri"/>
                <a:cs typeface="Times New Roman"/>
              </a:rPr>
              <a:t>Baxi</a:t>
            </a:r>
            <a:r>
              <a:rPr lang="en-US" sz="2800" dirty="0">
                <a:latin typeface="Times New Roman"/>
                <a:ea typeface="Calibri"/>
                <a:cs typeface="Times New Roman"/>
              </a:rPr>
              <a:t> class Dana and thanks her for giving him the journal. He also tells her that he gave it to the Douglas County Historical Society to display in their museum.</a:t>
            </a:r>
            <a:endParaRPr lang="en-US" sz="20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Dana, </a:t>
            </a:r>
            <a:r>
              <a:rPr lang="en-US" sz="2800" dirty="0" err="1">
                <a:latin typeface="Times New Roman"/>
                <a:ea typeface="Calibri"/>
                <a:cs typeface="Times New Roman"/>
              </a:rPr>
              <a:t>Ahn</a:t>
            </a:r>
            <a:r>
              <a:rPr lang="en-US" sz="2800" dirty="0">
                <a:latin typeface="Times New Roman"/>
                <a:ea typeface="Calibri"/>
                <a:cs typeface="Times New Roman"/>
              </a:rPr>
              <a:t>, and Jeep break into the Walcott Castle by climbing up the huge Elm tree next to the castle and </a:t>
            </a:r>
            <a:r>
              <a:rPr lang="en-US" sz="2800" dirty="0" err="1">
                <a:latin typeface="Times New Roman"/>
                <a:ea typeface="Calibri"/>
                <a:cs typeface="Times New Roman"/>
              </a:rPr>
              <a:t>Ahn</a:t>
            </a:r>
            <a:r>
              <a:rPr lang="en-US" sz="2800" dirty="0">
                <a:latin typeface="Times New Roman"/>
                <a:ea typeface="Calibri"/>
                <a:cs typeface="Times New Roman"/>
              </a:rPr>
              <a:t>, because she’s the smallest crawls through a broken window and opens it to let the others in.</a:t>
            </a:r>
            <a:endParaRPr lang="en-US" sz="20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The climb the stairs to the tower and discover the red brick walls have gold stars painted on them and an ancient telescope pointed out the window. </a:t>
            </a:r>
            <a:r>
              <a:rPr lang="en-US" sz="2800" dirty="0" err="1">
                <a:latin typeface="Times New Roman"/>
                <a:ea typeface="Calibri"/>
                <a:cs typeface="Times New Roman"/>
              </a:rPr>
              <a:t>Ahn</a:t>
            </a:r>
            <a:r>
              <a:rPr lang="en-US" sz="2800" dirty="0">
                <a:latin typeface="Times New Roman"/>
                <a:ea typeface="Calibri"/>
                <a:cs typeface="Times New Roman"/>
              </a:rPr>
              <a:t> says, “That’s to find the North Star.”</a:t>
            </a:r>
            <a:endParaRPr lang="en-US" sz="20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They go back down the stairway of the tower to investigate Mr. Walcott’s bedroom.</a:t>
            </a:r>
            <a:endParaRPr lang="en-US" sz="24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Jeep falls through a trap door on the balcony of the bedroom and into a deep hole beneath it, but catches the floor boards to keep him from falling into the dark pit.</a:t>
            </a:r>
            <a:endParaRPr lang="en-US" sz="20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Dan rescues Jeep and they leave the castle.</a:t>
            </a:r>
            <a:endParaRPr lang="en-US" sz="2000" dirty="0">
              <a:latin typeface="Calibri"/>
              <a:ea typeface="Calibri"/>
              <a:cs typeface="Times New Roman"/>
            </a:endParaRPr>
          </a:p>
          <a:p>
            <a:pPr marL="342900" lvl="0" indent="-342900">
              <a:tabLst>
                <a:tab pos="457200" algn="l"/>
              </a:tabLst>
            </a:pPr>
            <a:endParaRPr lang="en-US" sz="2000" dirty="0">
              <a:latin typeface="Calibri"/>
              <a:ea typeface="Calibri"/>
              <a:cs typeface="Times New Roman"/>
            </a:endParaRPr>
          </a:p>
        </p:txBody>
      </p:sp>
    </p:spTree>
    <p:extLst>
      <p:ext uri="{BB962C8B-B14F-4D97-AF65-F5344CB8AC3E}">
        <p14:creationId xmlns:p14="http://schemas.microsoft.com/office/powerpoint/2010/main" val="17054497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EAEBDE">
                    <a:tint val="100000"/>
                    <a:shade val="90000"/>
                    <a:satMod val="250000"/>
                    <a:alpha val="100000"/>
                  </a:srgbClr>
                </a:solidFill>
              </a:rPr>
              <a:t>Chapter 30: “Amen”</a:t>
            </a:r>
            <a:endParaRPr lang="en-US" dirty="0"/>
          </a:p>
        </p:txBody>
      </p:sp>
      <p:sp>
        <p:nvSpPr>
          <p:cNvPr id="3" name="Content Placeholder 2"/>
          <p:cNvSpPr>
            <a:spLocks noGrp="1"/>
          </p:cNvSpPr>
          <p:nvPr>
            <p:ph idx="1"/>
          </p:nvPr>
        </p:nvSpPr>
        <p:spPr>
          <a:xfrm>
            <a:off x="457200" y="1646236"/>
            <a:ext cx="8229600" cy="4754563"/>
          </a:xfrm>
        </p:spPr>
        <p:txBody>
          <a:bodyPr>
            <a:normAutofit fontScale="85000" lnSpcReduction="20000"/>
          </a:bodyPr>
          <a:lstStyle/>
          <a:p>
            <a:pPr marL="342900" lvl="0" indent="-342900">
              <a:tabLst>
                <a:tab pos="457200" algn="l"/>
              </a:tabLst>
            </a:pPr>
            <a:r>
              <a:rPr lang="en-US" dirty="0">
                <a:latin typeface="Times New Roman"/>
                <a:ea typeface="Calibri"/>
                <a:cs typeface="Times New Roman"/>
              </a:rPr>
              <a:t>(Past) December 12, 1856</a:t>
            </a:r>
            <a:endParaRPr lang="en-US" sz="24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Jeremy Macon brings a letter to the Weaver’s from Mrs. Weaver telling them that Grandpa Baylor has passed. She tells them they will be coming home after the funeral.</a:t>
            </a:r>
            <a:endParaRPr lang="en-US" sz="24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James remembers his Grandpa Baylor, and thinks about the sketch of his grandfather’s dog he drew for him when he was still back in Boston.</a:t>
            </a:r>
            <a:endParaRPr lang="en-US" sz="20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He remembers his grandfather telling him what a great piece of work it was and how he should never think it’s not.</a:t>
            </a:r>
            <a:endParaRPr lang="en-US" sz="20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Grandpa Baylor then shows him the pictures from the book in his library, of Michelangelo’s painted ceiling in the Sistine Chapel in Rome to inspire James.</a:t>
            </a:r>
            <a:endParaRPr lang="en-US" sz="20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Grandpa Baylor said he would take the sketch to his grave, and James thought he would never know if he did or not.</a:t>
            </a:r>
            <a:endParaRPr lang="en-US" sz="2000" dirty="0">
              <a:latin typeface="Calibri"/>
              <a:ea typeface="Calibri"/>
              <a:cs typeface="Times New Roman"/>
            </a:endParaRPr>
          </a:p>
          <a:p>
            <a:pPr marL="342900" lvl="0" indent="-342900">
              <a:tabLst>
                <a:tab pos="457200" algn="l"/>
              </a:tabLst>
            </a:pPr>
            <a:endParaRPr lang="en-US" sz="2000" dirty="0">
              <a:latin typeface="Calibri"/>
              <a:ea typeface="Calibri"/>
              <a:cs typeface="Times New Roman"/>
            </a:endParaRPr>
          </a:p>
        </p:txBody>
      </p:sp>
    </p:spTree>
    <p:extLst>
      <p:ext uri="{BB962C8B-B14F-4D97-AF65-F5344CB8AC3E}">
        <p14:creationId xmlns:p14="http://schemas.microsoft.com/office/powerpoint/2010/main" val="14299886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EAEBDE">
                    <a:tint val="100000"/>
                    <a:shade val="90000"/>
                    <a:satMod val="250000"/>
                    <a:alpha val="100000"/>
                  </a:srgbClr>
                </a:solidFill>
              </a:rPr>
              <a:t>Chapter 30: “Amen”</a:t>
            </a:r>
            <a:endParaRPr lang="en-US" dirty="0"/>
          </a:p>
        </p:txBody>
      </p:sp>
      <p:sp>
        <p:nvSpPr>
          <p:cNvPr id="3" name="Content Placeholder 2"/>
          <p:cNvSpPr>
            <a:spLocks noGrp="1"/>
          </p:cNvSpPr>
          <p:nvPr>
            <p:ph idx="1"/>
          </p:nvPr>
        </p:nvSpPr>
        <p:spPr>
          <a:xfrm>
            <a:off x="457200" y="1646236"/>
            <a:ext cx="8229600" cy="4754563"/>
          </a:xfrm>
        </p:spPr>
        <p:txBody>
          <a:bodyPr>
            <a:normAutofit fontScale="62500" lnSpcReduction="20000"/>
          </a:bodyPr>
          <a:lstStyle/>
          <a:p>
            <a:pPr marL="342900" lvl="0" indent="-342900">
              <a:tabLst>
                <a:tab pos="457200" algn="l"/>
              </a:tabLst>
            </a:pPr>
            <a:r>
              <a:rPr lang="en-US" dirty="0" smtClean="0">
                <a:latin typeface="Times New Roman"/>
                <a:ea typeface="Calibri"/>
                <a:cs typeface="Times New Roman"/>
              </a:rPr>
              <a:t>(Continued)</a:t>
            </a:r>
          </a:p>
          <a:p>
            <a:pPr marL="342900" lvl="0" indent="-342900">
              <a:tabLst>
                <a:tab pos="457200" algn="l"/>
              </a:tabLst>
            </a:pPr>
            <a:r>
              <a:rPr lang="en-US" dirty="0">
                <a:latin typeface="Times New Roman"/>
                <a:ea typeface="Calibri"/>
                <a:cs typeface="Times New Roman"/>
              </a:rPr>
              <a:t>A day or so later Pa leaves to go town to see if there is any more news from Mrs. Weaver, and to get another cot so Solomon could sleep next to </a:t>
            </a:r>
            <a:r>
              <a:rPr lang="en-US" dirty="0" err="1">
                <a:latin typeface="Times New Roman"/>
                <a:ea typeface="Calibri"/>
                <a:cs typeface="Times New Roman"/>
              </a:rPr>
              <a:t>Miz</a:t>
            </a:r>
            <a:r>
              <a:rPr lang="en-US" dirty="0">
                <a:latin typeface="Times New Roman"/>
                <a:ea typeface="Calibri"/>
                <a:cs typeface="Times New Roman"/>
              </a:rPr>
              <a:t> </a:t>
            </a:r>
            <a:r>
              <a:rPr lang="en-US" dirty="0" err="1">
                <a:latin typeface="Times New Roman"/>
                <a:ea typeface="Calibri"/>
                <a:cs typeface="Times New Roman"/>
              </a:rPr>
              <a:t>Lizbet</a:t>
            </a:r>
            <a:r>
              <a:rPr lang="en-US" dirty="0">
                <a:latin typeface="Times New Roman"/>
                <a:ea typeface="Calibri"/>
                <a:cs typeface="Times New Roman"/>
              </a:rPr>
              <a:t> up in the little room.</a:t>
            </a:r>
            <a:endParaRPr lang="en-US" sz="24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He has a little confrontation with the Border ruffians watching the house.</a:t>
            </a:r>
            <a:endParaRPr lang="en-US" sz="20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He tells them “Pity thee can’t come in and have a hot cup of sider next to the fire. Marshal Fain would not like that.” </a:t>
            </a:r>
            <a:endParaRPr lang="en-US" sz="2000" dirty="0">
              <a:latin typeface="Calibri"/>
              <a:ea typeface="Calibri"/>
              <a:cs typeface="Times New Roman"/>
            </a:endParaRPr>
          </a:p>
          <a:p>
            <a:pPr marL="342900" lvl="0" indent="-342900">
              <a:tabLst>
                <a:tab pos="457200" algn="l"/>
              </a:tabLst>
            </a:pPr>
            <a:r>
              <a:rPr lang="en-US" dirty="0" err="1">
                <a:latin typeface="Times New Roman"/>
                <a:ea typeface="Calibri"/>
                <a:cs typeface="Times New Roman"/>
              </a:rPr>
              <a:t>Miz</a:t>
            </a:r>
            <a:r>
              <a:rPr lang="en-US" dirty="0">
                <a:latin typeface="Times New Roman"/>
                <a:ea typeface="Calibri"/>
                <a:cs typeface="Times New Roman"/>
              </a:rPr>
              <a:t> </a:t>
            </a:r>
            <a:r>
              <a:rPr lang="en-US" dirty="0" err="1">
                <a:latin typeface="Times New Roman"/>
                <a:ea typeface="Calibri"/>
                <a:cs typeface="Times New Roman"/>
              </a:rPr>
              <a:t>Lizbet</a:t>
            </a:r>
            <a:r>
              <a:rPr lang="en-US" dirty="0">
                <a:latin typeface="Times New Roman"/>
                <a:ea typeface="Calibri"/>
                <a:cs typeface="Times New Roman"/>
              </a:rPr>
              <a:t> is sick and it appears she is dyeing </a:t>
            </a:r>
            <a:endParaRPr lang="en-US" sz="24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James and his father struggle over what to do. Do they send her out to die or do they let her stay, and rick being discover.</a:t>
            </a:r>
            <a:endParaRPr lang="en-US" sz="20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err="1">
                <a:latin typeface="Times New Roman"/>
                <a:ea typeface="Calibri"/>
                <a:cs typeface="Times New Roman"/>
              </a:rPr>
              <a:t>Miz</a:t>
            </a:r>
            <a:r>
              <a:rPr lang="en-US" sz="2800" dirty="0">
                <a:latin typeface="Times New Roman"/>
                <a:ea typeface="Calibri"/>
                <a:cs typeface="Times New Roman"/>
              </a:rPr>
              <a:t> </a:t>
            </a:r>
            <a:r>
              <a:rPr lang="en-US" sz="2800" dirty="0" err="1">
                <a:latin typeface="Times New Roman"/>
                <a:ea typeface="Calibri"/>
                <a:cs typeface="Times New Roman"/>
              </a:rPr>
              <a:t>Lizbet</a:t>
            </a:r>
            <a:r>
              <a:rPr lang="en-US" sz="2800" dirty="0">
                <a:latin typeface="Times New Roman"/>
                <a:ea typeface="Calibri"/>
                <a:cs typeface="Times New Roman"/>
              </a:rPr>
              <a:t> tries to give James the journal Mrs. Weaver had given to her, but James says his mother would want her to have it.</a:t>
            </a:r>
            <a:endParaRPr lang="en-US" sz="20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James contemplates going over to the Macon’s and get a gun and shoot the ruffians.</a:t>
            </a:r>
            <a:endParaRPr lang="en-US" sz="2400" dirty="0">
              <a:latin typeface="Calibri"/>
              <a:ea typeface="Calibri"/>
              <a:cs typeface="Times New Roman"/>
            </a:endParaRPr>
          </a:p>
          <a:p>
            <a:pPr marL="342900" lvl="0" indent="-342900">
              <a:tabLst>
                <a:tab pos="457200" algn="l"/>
              </a:tabLst>
            </a:pPr>
            <a:r>
              <a:rPr lang="en-US" dirty="0" err="1">
                <a:latin typeface="Times New Roman"/>
                <a:ea typeface="Calibri"/>
                <a:cs typeface="Times New Roman"/>
              </a:rPr>
              <a:t>Miz</a:t>
            </a:r>
            <a:r>
              <a:rPr lang="en-US" dirty="0">
                <a:latin typeface="Times New Roman"/>
                <a:ea typeface="Calibri"/>
                <a:cs typeface="Times New Roman"/>
              </a:rPr>
              <a:t> </a:t>
            </a:r>
            <a:r>
              <a:rPr lang="en-US" dirty="0" err="1">
                <a:latin typeface="Times New Roman"/>
                <a:ea typeface="Calibri"/>
                <a:cs typeface="Times New Roman"/>
              </a:rPr>
              <a:t>Lizbet</a:t>
            </a:r>
            <a:r>
              <a:rPr lang="en-US" dirty="0">
                <a:latin typeface="Times New Roman"/>
                <a:ea typeface="Calibri"/>
                <a:cs typeface="Times New Roman"/>
              </a:rPr>
              <a:t> dies and they build a wall to close off the little room with her body still in it.</a:t>
            </a:r>
            <a:endParaRPr lang="en-US" sz="24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The journal is left in there as well, and that is answers the mystery of why the last 20 pages are blank</a:t>
            </a:r>
            <a:r>
              <a:rPr lang="en-US" sz="2800" dirty="0" smtClean="0">
                <a:latin typeface="Times New Roman"/>
                <a:ea typeface="Calibri"/>
                <a:cs typeface="Times New Roman"/>
              </a:rPr>
              <a:t>.</a:t>
            </a:r>
            <a:endParaRPr lang="en-US" sz="2000" dirty="0">
              <a:latin typeface="Calibri"/>
              <a:ea typeface="Calibri"/>
              <a:cs typeface="Times New Roman"/>
            </a:endParaRPr>
          </a:p>
        </p:txBody>
      </p:sp>
    </p:spTree>
    <p:extLst>
      <p:ext uri="{BB962C8B-B14F-4D97-AF65-F5344CB8AC3E}">
        <p14:creationId xmlns:p14="http://schemas.microsoft.com/office/powerpoint/2010/main" val="18148770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rgbClr val="EAEBDE">
                    <a:tint val="100000"/>
                    <a:shade val="90000"/>
                    <a:satMod val="250000"/>
                    <a:alpha val="100000"/>
                  </a:srgbClr>
                </a:solidFill>
              </a:rPr>
              <a:t>Chapter 31: “Written in Stone”</a:t>
            </a:r>
            <a:endParaRPr lang="en-US" dirty="0"/>
          </a:p>
        </p:txBody>
      </p:sp>
      <p:sp>
        <p:nvSpPr>
          <p:cNvPr id="3" name="Content Placeholder 2"/>
          <p:cNvSpPr>
            <a:spLocks noGrp="1"/>
          </p:cNvSpPr>
          <p:nvPr>
            <p:ph idx="1"/>
          </p:nvPr>
        </p:nvSpPr>
        <p:spPr>
          <a:xfrm>
            <a:off x="457200" y="1646236"/>
            <a:ext cx="8229600" cy="4754563"/>
          </a:xfrm>
        </p:spPr>
        <p:txBody>
          <a:bodyPr>
            <a:normAutofit fontScale="62500" lnSpcReduction="20000"/>
          </a:bodyPr>
          <a:lstStyle/>
          <a:p>
            <a:pPr marL="342900" lvl="0" indent="-342900">
              <a:tabLst>
                <a:tab pos="457200" algn="l"/>
              </a:tabLst>
            </a:pPr>
            <a:r>
              <a:rPr lang="en-US" dirty="0">
                <a:latin typeface="Times New Roman"/>
                <a:ea typeface="Calibri"/>
                <a:cs typeface="Times New Roman"/>
              </a:rPr>
              <a:t>(Present)</a:t>
            </a:r>
            <a:endParaRPr lang="en-US" sz="24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On the Fourth of July they had a celebration commemorating the restoration of the Walcott Castle, on the grounds outside the front of the </a:t>
            </a:r>
            <a:r>
              <a:rPr lang="en-US">
                <a:latin typeface="Times New Roman"/>
                <a:ea typeface="Calibri"/>
                <a:cs typeface="Times New Roman"/>
              </a:rPr>
              <a:t>Castle</a:t>
            </a:r>
            <a:r>
              <a:rPr lang="en-US" smtClean="0">
                <a:latin typeface="Times New Roman"/>
                <a:ea typeface="Calibri"/>
                <a:cs typeface="Times New Roman"/>
              </a:rPr>
              <a:t>. </a:t>
            </a:r>
            <a:r>
              <a:rPr lang="en-US" sz="2800" smtClean="0">
                <a:latin typeface="Times New Roman"/>
                <a:ea typeface="Calibri"/>
                <a:cs typeface="Times New Roman"/>
              </a:rPr>
              <a:t>600 </a:t>
            </a:r>
            <a:r>
              <a:rPr lang="en-US" sz="2800" dirty="0">
                <a:latin typeface="Times New Roman"/>
                <a:ea typeface="Calibri"/>
                <a:cs typeface="Times New Roman"/>
              </a:rPr>
              <a:t>people who paid $100 t0 $1000 were on hand, along with the Governor.</a:t>
            </a:r>
            <a:endParaRPr lang="en-US" sz="20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While the ceremonies were going on Jeep sits down on the ground leaning up against the big Elm tree.</a:t>
            </a:r>
            <a:endParaRPr lang="en-US" sz="2400" dirty="0">
              <a:latin typeface="Calibri"/>
              <a:ea typeface="Calibri"/>
              <a:cs typeface="Times New Roman"/>
            </a:endParaRPr>
          </a:p>
          <a:p>
            <a:pPr marL="742950" marR="0" lvl="1" indent="-285750">
              <a:spcBef>
                <a:spcPts val="0"/>
              </a:spcBef>
              <a:spcAft>
                <a:spcPts val="0"/>
              </a:spcAft>
              <a:buFont typeface="Courier New"/>
              <a:buChar char="o"/>
              <a:tabLst>
                <a:tab pos="457200" algn="l"/>
                <a:tab pos="914400" algn="l"/>
              </a:tabLst>
            </a:pPr>
            <a:r>
              <a:rPr lang="en-US" sz="2800" dirty="0">
                <a:latin typeface="Times New Roman"/>
                <a:ea typeface="Calibri"/>
                <a:cs typeface="Times New Roman"/>
              </a:rPr>
              <a:t>He sits on something hard, and when they clear the grass and the dirt away they find that it is a stone memorial commemorating </a:t>
            </a:r>
            <a:r>
              <a:rPr lang="en-US" sz="2800" dirty="0" err="1">
                <a:latin typeface="Times New Roman"/>
                <a:ea typeface="Calibri"/>
                <a:cs typeface="Times New Roman"/>
              </a:rPr>
              <a:t>Miz</a:t>
            </a:r>
            <a:r>
              <a:rPr lang="en-US" sz="2800" dirty="0">
                <a:latin typeface="Times New Roman"/>
                <a:ea typeface="Calibri"/>
                <a:cs typeface="Times New Roman"/>
              </a:rPr>
              <a:t> </a:t>
            </a:r>
            <a:r>
              <a:rPr lang="en-US" sz="2800" dirty="0" err="1">
                <a:latin typeface="Times New Roman"/>
                <a:ea typeface="Calibri"/>
                <a:cs typeface="Times New Roman"/>
              </a:rPr>
              <a:t>Lizbet</a:t>
            </a:r>
            <a:r>
              <a:rPr lang="en-US" sz="2800" dirty="0">
                <a:latin typeface="Times New Roman"/>
                <a:ea typeface="Calibri"/>
                <a:cs typeface="Times New Roman"/>
              </a:rPr>
              <a:t> Charles and her husband Matthew.</a:t>
            </a:r>
            <a:endParaRPr lang="en-US" sz="2000" dirty="0">
              <a:latin typeface="Calibri"/>
              <a:ea typeface="Calibri"/>
              <a:cs typeface="Times New Roman"/>
            </a:endParaRPr>
          </a:p>
          <a:p>
            <a:pPr marL="342900" lvl="0" indent="-342900">
              <a:tabLst>
                <a:tab pos="457200" algn="l"/>
              </a:tabLst>
            </a:pPr>
            <a:r>
              <a:rPr lang="en-US" dirty="0">
                <a:latin typeface="Times New Roman"/>
                <a:ea typeface="Calibri"/>
                <a:cs typeface="Times New Roman"/>
              </a:rPr>
              <a:t>The inscription on the stone said:</a:t>
            </a:r>
            <a:endParaRPr lang="en-US" sz="2400" dirty="0">
              <a:latin typeface="Calibri"/>
              <a:ea typeface="Calibri"/>
              <a:cs typeface="Times New Roman"/>
            </a:endParaRPr>
          </a:p>
          <a:p>
            <a:pPr marL="165100" indent="0" algn="ctr">
              <a:buNone/>
            </a:pPr>
            <a:r>
              <a:rPr lang="en-US" dirty="0">
                <a:latin typeface="Times New Roman"/>
                <a:ea typeface="Calibri"/>
                <a:cs typeface="Times New Roman"/>
              </a:rPr>
              <a:t>Buildings Crumble,</a:t>
            </a:r>
            <a:endParaRPr lang="en-US" sz="2400" dirty="0">
              <a:latin typeface="Calibri"/>
              <a:ea typeface="Calibri"/>
              <a:cs typeface="Times New Roman"/>
            </a:endParaRPr>
          </a:p>
          <a:p>
            <a:pPr marL="165100" indent="0" algn="ctr">
              <a:buNone/>
            </a:pPr>
            <a:r>
              <a:rPr lang="en-US" dirty="0">
                <a:latin typeface="Times New Roman"/>
                <a:ea typeface="Calibri"/>
                <a:cs typeface="Times New Roman"/>
              </a:rPr>
              <a:t>But leaves and grass are eternal.</a:t>
            </a:r>
            <a:endParaRPr lang="en-US" sz="2400" dirty="0">
              <a:latin typeface="Calibri"/>
              <a:ea typeface="Calibri"/>
              <a:cs typeface="Times New Roman"/>
            </a:endParaRPr>
          </a:p>
          <a:p>
            <a:pPr marL="165100" indent="0" algn="ctr">
              <a:buNone/>
            </a:pPr>
            <a:r>
              <a:rPr lang="en-US" dirty="0">
                <a:latin typeface="Times New Roman"/>
                <a:ea typeface="Calibri"/>
                <a:cs typeface="Times New Roman"/>
              </a:rPr>
              <a:t>I plant this tree in memory of </a:t>
            </a:r>
            <a:endParaRPr lang="en-US" sz="2400" dirty="0">
              <a:latin typeface="Calibri"/>
              <a:ea typeface="Calibri"/>
              <a:cs typeface="Times New Roman"/>
            </a:endParaRPr>
          </a:p>
          <a:p>
            <a:pPr marL="165100" indent="0" algn="ctr">
              <a:buNone/>
            </a:pPr>
            <a:r>
              <a:rPr lang="en-US" dirty="0">
                <a:latin typeface="Times New Roman"/>
                <a:ea typeface="Calibri"/>
                <a:cs typeface="Times New Roman"/>
              </a:rPr>
              <a:t>MATTHEW Luke Charles</a:t>
            </a:r>
            <a:endParaRPr lang="en-US" sz="2400" dirty="0">
              <a:latin typeface="Calibri"/>
              <a:ea typeface="Calibri"/>
              <a:cs typeface="Times New Roman"/>
            </a:endParaRPr>
          </a:p>
          <a:p>
            <a:pPr marL="165100" indent="0" algn="ctr">
              <a:buNone/>
            </a:pPr>
            <a:r>
              <a:rPr lang="en-US" dirty="0">
                <a:latin typeface="Times New Roman"/>
                <a:ea typeface="Calibri"/>
                <a:cs typeface="Times New Roman"/>
              </a:rPr>
              <a:t>And</a:t>
            </a:r>
            <a:endParaRPr lang="en-US" sz="2400" dirty="0">
              <a:latin typeface="Calibri"/>
              <a:ea typeface="Calibri"/>
              <a:cs typeface="Times New Roman"/>
            </a:endParaRPr>
          </a:p>
          <a:p>
            <a:pPr marL="165100" indent="0" algn="ctr">
              <a:buNone/>
            </a:pPr>
            <a:r>
              <a:rPr lang="en-US" dirty="0">
                <a:latin typeface="Times New Roman"/>
                <a:ea typeface="Calibri"/>
                <a:cs typeface="Times New Roman"/>
              </a:rPr>
              <a:t>ELIZABETH CHARLES </a:t>
            </a:r>
            <a:endParaRPr lang="en-US" sz="2400" dirty="0">
              <a:latin typeface="Calibri"/>
              <a:ea typeface="Calibri"/>
              <a:cs typeface="Times New Roman"/>
            </a:endParaRPr>
          </a:p>
          <a:p>
            <a:pPr marL="165100" indent="0" algn="ctr">
              <a:buNone/>
            </a:pPr>
            <a:r>
              <a:rPr lang="en-US" dirty="0">
                <a:latin typeface="Times New Roman"/>
                <a:ea typeface="Calibri"/>
                <a:cs typeface="Times New Roman"/>
              </a:rPr>
              <a:t>April 20, 1877</a:t>
            </a:r>
            <a:endParaRPr lang="en-US" sz="2400" dirty="0">
              <a:latin typeface="Calibri"/>
              <a:ea typeface="Calibri"/>
              <a:cs typeface="Times New Roman"/>
            </a:endParaRPr>
          </a:p>
          <a:p>
            <a:pPr marL="165100" indent="0" algn="ctr">
              <a:buNone/>
              <a:tabLst>
                <a:tab pos="457200" algn="l"/>
              </a:tabLst>
            </a:pPr>
            <a:r>
              <a:rPr lang="en-US" dirty="0">
                <a:latin typeface="Times New Roman"/>
                <a:ea typeface="Calibri"/>
                <a:cs typeface="Times New Roman"/>
              </a:rPr>
              <a:t>J. B. W./amen</a:t>
            </a:r>
            <a:endParaRPr lang="en-US" sz="2400" dirty="0">
              <a:latin typeface="Calibri"/>
              <a:ea typeface="Calibri"/>
              <a:cs typeface="Times New Roman"/>
            </a:endParaRPr>
          </a:p>
          <a:p>
            <a:pPr marL="0" lvl="0" indent="0">
              <a:buNone/>
              <a:tabLst>
                <a:tab pos="457200" algn="l"/>
              </a:tabLst>
            </a:pPr>
            <a:endParaRPr lang="en-US" sz="2000" dirty="0">
              <a:latin typeface="Calibri"/>
              <a:ea typeface="Calibri"/>
              <a:cs typeface="Times New Roman"/>
            </a:endParaRPr>
          </a:p>
        </p:txBody>
      </p:sp>
    </p:spTree>
    <p:extLst>
      <p:ext uri="{BB962C8B-B14F-4D97-AF65-F5344CB8AC3E}">
        <p14:creationId xmlns:p14="http://schemas.microsoft.com/office/powerpoint/2010/main" val="1181490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 “Tear Down the Wall”</a:t>
            </a:r>
            <a:endParaRPr lang="en-US" dirty="0"/>
          </a:p>
        </p:txBody>
      </p:sp>
      <p:sp>
        <p:nvSpPr>
          <p:cNvPr id="3" name="Content Placeholder 2"/>
          <p:cNvSpPr>
            <a:spLocks noGrp="1"/>
          </p:cNvSpPr>
          <p:nvPr>
            <p:ph idx="1"/>
          </p:nvPr>
        </p:nvSpPr>
        <p:spPr/>
        <p:txBody>
          <a:bodyPr/>
          <a:lstStyle/>
          <a:p>
            <a:pPr>
              <a:buNone/>
            </a:pPr>
            <a:r>
              <a:rPr lang="en-US" dirty="0" smtClean="0"/>
              <a:t>(Present Time) </a:t>
            </a:r>
          </a:p>
          <a:p>
            <a:r>
              <a:rPr lang="en-US" dirty="0" smtClean="0"/>
              <a:t>Dana &amp; Mom are tearing down ugly rooster wallpaper </a:t>
            </a:r>
          </a:p>
          <a:p>
            <a:r>
              <a:rPr lang="en-US" dirty="0" smtClean="0"/>
              <a:t>As they tear down the paper, they find a secret room </a:t>
            </a:r>
          </a:p>
          <a:p>
            <a:r>
              <a:rPr lang="en-US" dirty="0" smtClean="0"/>
              <a:t>In the secret room, there is a SKELETON!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“No Names”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(Past Time) </a:t>
            </a:r>
          </a:p>
          <a:p>
            <a:r>
              <a:rPr lang="en-US" dirty="0" smtClean="0"/>
              <a:t>The Weavers are introduced– They are Quakers</a:t>
            </a:r>
          </a:p>
          <a:p>
            <a:r>
              <a:rPr lang="en-US" dirty="0" smtClean="0"/>
              <a:t>Millicent Weaver is helping slaves get to freedom up north/Canada</a:t>
            </a:r>
          </a:p>
          <a:p>
            <a:r>
              <a:rPr lang="en-US" dirty="0" smtClean="0"/>
              <a:t>Her flag is up – this lets slaves know this is a safe house ; Dad is not home </a:t>
            </a:r>
          </a:p>
          <a:p>
            <a:r>
              <a:rPr lang="en-US" dirty="0" smtClean="0"/>
              <a:t>A wagon appears with slaves hidden underneath a blanket. She feeds them and allows them to stay. </a:t>
            </a:r>
          </a:p>
          <a:p>
            <a:r>
              <a:rPr lang="en-US" dirty="0" smtClean="0"/>
              <a:t>She tells them not to tell her their names</a:t>
            </a:r>
          </a:p>
          <a:p>
            <a:pPr lvl="1"/>
            <a:r>
              <a:rPr lang="en-US" dirty="0" smtClean="0"/>
              <a:t>“If I don’t know thy names, why, I can’t say for sure thee’d been here, anyone come asking” </a:t>
            </a:r>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3: “Identity: Unknown”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(Present Time) </a:t>
            </a:r>
          </a:p>
          <a:p>
            <a:r>
              <a:rPr lang="en-US" dirty="0" smtClean="0"/>
              <a:t>Dana’s mom calls 911 about the skeleton – police arrive quickly (Officer Burney and Office Wyles) to take pictures and collect evidence</a:t>
            </a:r>
          </a:p>
          <a:p>
            <a:r>
              <a:rPr lang="en-US" dirty="0" smtClean="0"/>
              <a:t>County Coroner (Dr. Baxi) shows up to examine the skeleton. </a:t>
            </a:r>
          </a:p>
          <a:p>
            <a:r>
              <a:rPr lang="en-US" dirty="0" smtClean="0"/>
              <a:t>Dr. Baxi invites her to the coroner’s office for the autopsy. (not actually viewing it but standing outside the office)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3: “Identity: Unknown” Cont.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(Present Time) </a:t>
            </a:r>
          </a:p>
          <a:p>
            <a:r>
              <a:rPr lang="en-US" dirty="0" smtClean="0"/>
              <a:t>As the officers are working, Dana sees something drop down to the floor – a small black book </a:t>
            </a:r>
          </a:p>
          <a:p>
            <a:pPr lvl="1"/>
            <a:r>
              <a:rPr lang="en-US" dirty="0" smtClean="0"/>
              <a:t>She decides to keep it </a:t>
            </a:r>
          </a:p>
          <a:p>
            <a:r>
              <a:rPr lang="en-US" dirty="0" smtClean="0"/>
              <a:t>Dana hints that she has found something but does not tell her parents (p. 18).</a:t>
            </a:r>
          </a:p>
          <a:p>
            <a:r>
              <a:rPr lang="en-US" dirty="0" smtClean="0"/>
              <a:t>Dr. Baxi believes the skeleton was a fugitive slave who died 130-140 years ago</a:t>
            </a:r>
          </a:p>
          <a:p>
            <a:pPr lvl="1"/>
            <a:r>
              <a:rPr lang="en-US" dirty="0" smtClean="0"/>
              <a:t>Identity and death are UNKNOWN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5090</TotalTime>
  <Words>5333</Words>
  <Application>Microsoft Office PowerPoint</Application>
  <PresentationFormat>On-screen Show (4:3)</PresentationFormat>
  <Paragraphs>413</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Foundry</vt:lpstr>
      <vt:lpstr>Steal Away Home</vt:lpstr>
      <vt:lpstr>Major Characters</vt:lpstr>
      <vt:lpstr>Minor Characters</vt:lpstr>
      <vt:lpstr>Setting </vt:lpstr>
      <vt:lpstr>Themes</vt:lpstr>
      <vt:lpstr>Chapter 1: “Tear Down the Wall”</vt:lpstr>
      <vt:lpstr>Chapter 2: “No Names”</vt:lpstr>
      <vt:lpstr>Chapter 3: “Identity: Unknown” </vt:lpstr>
      <vt:lpstr>Chapter 3: “Identity: Unknown” Cont. </vt:lpstr>
      <vt:lpstr>Chapter 4: “Wakarusa War”</vt:lpstr>
      <vt:lpstr>Chapter 4: “Wakarusa War” Cont. </vt:lpstr>
      <vt:lpstr>Chapter 4: “Wakarusa War” Cont. </vt:lpstr>
      <vt:lpstr>Chapter 5: “Night of the Living Bones”</vt:lpstr>
      <vt:lpstr>Chapter 6: “The Free-State Hotel”</vt:lpstr>
      <vt:lpstr>Chapter 6: “The Free-State Hotel”</vt:lpstr>
      <vt:lpstr>Chapter 7: “No Nancy Drews”</vt:lpstr>
      <vt:lpstr>Chapter 7: “No Nancy Drews”</vt:lpstr>
      <vt:lpstr>Chapter 8: “You Ain’t Seen Nothin’ Yet!” </vt:lpstr>
      <vt:lpstr>Chapter 9: “Edmund Wolcott’s Castle”</vt:lpstr>
      <vt:lpstr>Chapter 9: “Edmund Wolcott’s Castle”</vt:lpstr>
      <vt:lpstr>Chapter 10: “Thirty Cannonballs”</vt:lpstr>
      <vt:lpstr>Chapter 10: “Thirty Cannonballs”</vt:lpstr>
      <vt:lpstr>Chapter 11: “The Sack of Lawrence”</vt:lpstr>
      <vt:lpstr>Chapter 11: “The Sack of Lawrence”</vt:lpstr>
      <vt:lpstr>Chapter 12: “Follow the Drinking Gourd” </vt:lpstr>
      <vt:lpstr>Chapter 12: “Follow the Drinking Gourd” </vt:lpstr>
      <vt:lpstr>Chapter 13: “The Conductor”</vt:lpstr>
      <vt:lpstr>Chapter 14: “Three First Names” </vt:lpstr>
      <vt:lpstr>Chapter 14: “Three First Names” </vt:lpstr>
      <vt:lpstr>Chapter 14: “Three First Names” </vt:lpstr>
      <vt:lpstr>Chapter 15: “Uncle Mose”</vt:lpstr>
      <vt:lpstr>Chapter 15: “Uncle Mose”</vt:lpstr>
      <vt:lpstr>Chapter 16: “They Never Looked Back”</vt:lpstr>
      <vt:lpstr>Chapter 16: “They Never Looked Back”</vt:lpstr>
      <vt:lpstr>Chapter 17: “The View from Lizbet’s Cot”</vt:lpstr>
      <vt:lpstr>Chapter 19: “The View from Lizbet’s Cot”</vt:lpstr>
      <vt:lpstr>Chapter 18: “Lie a Real Son”</vt:lpstr>
      <vt:lpstr>Chapter 19: “Plumb Crazy”</vt:lpstr>
      <vt:lpstr>Chapter 19: “Plumb Crazy”</vt:lpstr>
      <vt:lpstr>Chapter 20: “Tornado”</vt:lpstr>
      <vt:lpstr>Chapter 20: “Tornado”</vt:lpstr>
      <vt:lpstr>Chapter 20: “Tornado”</vt:lpstr>
      <vt:lpstr>Chapter 21: “Wild Indigo”</vt:lpstr>
      <vt:lpstr>Chapter 21: “Wild Indigo”</vt:lpstr>
      <vt:lpstr>Chapter 22: “Hush Puppies”</vt:lpstr>
      <vt:lpstr>Chapter 22: “Hush Puppies”</vt:lpstr>
      <vt:lpstr>Chapter 23: “Wills Quest”</vt:lpstr>
      <vt:lpstr>Chapter 23: “Wills Quest”</vt:lpstr>
      <vt:lpstr>Chapter 24: “I’m Melting I’m Melting”</vt:lpstr>
      <vt:lpstr>Chapter 25: “All Alone”</vt:lpstr>
      <vt:lpstr>Chapter 26: “Hog Slaughter”</vt:lpstr>
      <vt:lpstr>Chapter 27: “The Funeral”</vt:lpstr>
      <vt:lpstr>Chapter 28: “The Return of Marshal Fain”</vt:lpstr>
      <vt:lpstr>Chapter 29: “Up to the Tower”</vt:lpstr>
      <vt:lpstr>Chapter 30: “Amen”</vt:lpstr>
      <vt:lpstr>Chapter 30: “Amen”</vt:lpstr>
      <vt:lpstr>Chapter 31: “Written in Stone”</vt:lpstr>
    </vt:vector>
  </TitlesOfParts>
  <Company>SCCPSS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Steal Away Home</dc:title>
  <dc:creator>SCCPS</dc:creator>
  <cp:lastModifiedBy>Elizabeth R. Favors</cp:lastModifiedBy>
  <cp:revision>294</cp:revision>
  <dcterms:created xsi:type="dcterms:W3CDTF">2013-09-10T18:12:18Z</dcterms:created>
  <dcterms:modified xsi:type="dcterms:W3CDTF">2014-08-26T14:58:32Z</dcterms:modified>
</cp:coreProperties>
</file>